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450" r:id="rId2"/>
    <p:sldId id="530" r:id="rId3"/>
    <p:sldId id="522" r:id="rId4"/>
    <p:sldId id="523" r:id="rId5"/>
    <p:sldId id="526" r:id="rId6"/>
    <p:sldId id="525" r:id="rId7"/>
    <p:sldId id="527" r:id="rId8"/>
    <p:sldId id="538" r:id="rId9"/>
    <p:sldId id="540" r:id="rId10"/>
    <p:sldId id="528" r:id="rId11"/>
    <p:sldId id="529" r:id="rId12"/>
    <p:sldId id="541" r:id="rId13"/>
    <p:sldId id="531" r:id="rId14"/>
    <p:sldId id="524" r:id="rId15"/>
    <p:sldId id="532" r:id="rId16"/>
    <p:sldId id="533" r:id="rId17"/>
    <p:sldId id="534" r:id="rId18"/>
    <p:sldId id="539" r:id="rId19"/>
    <p:sldId id="542" r:id="rId20"/>
    <p:sldId id="536" r:id="rId21"/>
    <p:sldId id="537" r:id="rId2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9F5811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1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2D5D2-A029-4EF5-936E-2A985984B472}" type="datetimeFigureOut">
              <a:rPr lang="en-US" smtClean="0"/>
              <a:pPr/>
              <a:t>11/10/2016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05880-B957-4290-9706-E888F0AC14D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13" Type="http://schemas.openxmlformats.org/officeDocument/2006/relationships/image" Target="../media/image24.gif"/><Relationship Id="rId3" Type="http://schemas.openxmlformats.org/officeDocument/2006/relationships/image" Target="../media/image14.jpeg"/><Relationship Id="rId7" Type="http://schemas.openxmlformats.org/officeDocument/2006/relationships/image" Target="../media/image18.gif"/><Relationship Id="rId12" Type="http://schemas.openxmlformats.org/officeDocument/2006/relationships/image" Target="../media/image2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11" Type="http://schemas.openxmlformats.org/officeDocument/2006/relationships/image" Target="../media/image22.gif"/><Relationship Id="rId5" Type="http://schemas.openxmlformats.org/officeDocument/2006/relationships/image" Target="../media/image16.gif"/><Relationship Id="rId10" Type="http://schemas.openxmlformats.org/officeDocument/2006/relationships/image" Target="../media/image21.gif"/><Relationship Id="rId4" Type="http://schemas.openxmlformats.org/officeDocument/2006/relationships/image" Target="../media/image15.gif"/><Relationship Id="rId9" Type="http://schemas.openxmlformats.org/officeDocument/2006/relationships/image" Target="../media/image20.gif"/><Relationship Id="rId14" Type="http://schemas.openxmlformats.org/officeDocument/2006/relationships/image" Target="../media/image25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image" Target="../media/image26.gif"/><Relationship Id="rId7" Type="http://schemas.openxmlformats.org/officeDocument/2006/relationships/image" Target="../media/image30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10" Type="http://schemas.openxmlformats.org/officeDocument/2006/relationships/image" Target="../media/image33.gif"/><Relationship Id="rId4" Type="http://schemas.openxmlformats.org/officeDocument/2006/relationships/image" Target="../media/image27.gif"/><Relationship Id="rId9" Type="http://schemas.openxmlformats.org/officeDocument/2006/relationships/image" Target="../media/image3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funny-linux-wallpapers-hd-funny-linux-wallpaper-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52400" y="4341812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</a:t>
            </a:r>
            <a:endParaRPr lang="fr-CA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 to </a:t>
            </a:r>
            <a:r>
              <a:rPr lang="fr-FR" dirty="0" err="1" smtClean="0"/>
              <a:t>regular</a:t>
            </a:r>
            <a:r>
              <a:rPr lang="fr-FR" dirty="0" smtClean="0"/>
              <a:t> expression</a:t>
            </a:r>
            <a:endParaRPr lang="fr-FR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90600" y="5637212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457200" y="4673025"/>
            <a:ext cx="4648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Regular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expressions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 to </a:t>
            </a:r>
            <a:r>
              <a:rPr lang="fr-FR" dirty="0" err="1" smtClean="0"/>
              <a:t>regular</a:t>
            </a:r>
            <a:r>
              <a:rPr lang="fr-FR" dirty="0" smtClean="0"/>
              <a:t> expression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10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to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construct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regular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expressions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11430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Accepts any file like </a:t>
            </a:r>
            <a:r>
              <a:rPr lang="en-GB" sz="3200" dirty="0" err="1" smtClean="0"/>
              <a:t>woootwooot</a:t>
            </a:r>
            <a:endParaRPr lang="en-GB" sz="3200" dirty="0"/>
          </a:p>
        </p:txBody>
      </p:sp>
      <p:sp>
        <p:nvSpPr>
          <p:cNvPr id="11" name="Right Brace 10"/>
          <p:cNvSpPr/>
          <p:nvPr/>
        </p:nvSpPr>
        <p:spPr>
          <a:xfrm rot="5400000">
            <a:off x="5334000" y="1371600"/>
            <a:ext cx="304800" cy="6096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Brace 11"/>
          <p:cNvSpPr/>
          <p:nvPr/>
        </p:nvSpPr>
        <p:spPr>
          <a:xfrm rot="5400000">
            <a:off x="6400800" y="1371600"/>
            <a:ext cx="304800" cy="6096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5029200" y="1752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 smtClean="0"/>
              <a:t>Any</a:t>
            </a:r>
            <a:r>
              <a:rPr lang="en-GB" sz="2400" dirty="0" smtClean="0"/>
              <a:t> number of </a:t>
            </a:r>
            <a:r>
              <a:rPr lang="en-GB" sz="2400" b="1" i="1" dirty="0" smtClean="0"/>
              <a:t>o</a:t>
            </a:r>
            <a:endParaRPr lang="en-GB" sz="2400" b="1" i="1" dirty="0"/>
          </a:p>
        </p:txBody>
      </p:sp>
      <p:sp>
        <p:nvSpPr>
          <p:cNvPr id="14" name="Oval 13"/>
          <p:cNvSpPr/>
          <p:nvPr/>
        </p:nvSpPr>
        <p:spPr>
          <a:xfrm>
            <a:off x="304800" y="22060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609600" y="2434628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0</a:t>
            </a:r>
            <a:endParaRPr lang="en-GB" sz="3600" dirty="0"/>
          </a:p>
        </p:txBody>
      </p:sp>
      <p:sp>
        <p:nvSpPr>
          <p:cNvPr id="16" name="Oval 15"/>
          <p:cNvSpPr/>
          <p:nvPr/>
        </p:nvSpPr>
        <p:spPr>
          <a:xfrm>
            <a:off x="2209800" y="22060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514600" y="2434628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1</a:t>
            </a:r>
            <a:endParaRPr lang="en-GB" sz="3600" dirty="0"/>
          </a:p>
        </p:txBody>
      </p:sp>
      <p:cxnSp>
        <p:nvCxnSpPr>
          <p:cNvPr id="18" name="Straight Arrow Connector 17"/>
          <p:cNvCxnSpPr>
            <a:stCxn id="15" idx="3"/>
          </p:cNvCxnSpPr>
          <p:nvPr/>
        </p:nvCxnSpPr>
        <p:spPr>
          <a:xfrm flipV="1">
            <a:off x="1371600" y="2739428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24000" y="22860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w</a:t>
            </a:r>
            <a:endParaRPr lang="en-GB" sz="2800" dirty="0"/>
          </a:p>
        </p:txBody>
      </p:sp>
      <p:sp>
        <p:nvSpPr>
          <p:cNvPr id="20" name="Oval 19"/>
          <p:cNvSpPr/>
          <p:nvPr/>
        </p:nvSpPr>
        <p:spPr>
          <a:xfrm>
            <a:off x="6400800" y="5105400"/>
            <a:ext cx="1066800" cy="1066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6705600" y="53340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6</a:t>
            </a:r>
            <a:endParaRPr lang="en-GB" sz="3600" dirty="0"/>
          </a:p>
        </p:txBody>
      </p:sp>
      <p:sp>
        <p:nvSpPr>
          <p:cNvPr id="22" name="Freeform 21"/>
          <p:cNvSpPr/>
          <p:nvPr/>
        </p:nvSpPr>
        <p:spPr>
          <a:xfrm>
            <a:off x="1828800" y="2968028"/>
            <a:ext cx="1599445" cy="994372"/>
          </a:xfrm>
          <a:custGeom>
            <a:avLst/>
            <a:gdLst>
              <a:gd name="connsiteX0" fmla="*/ 408915 w 1599445"/>
              <a:gd name="connsiteY0" fmla="*/ 0 h 994372"/>
              <a:gd name="connsiteX1" fmla="*/ 28669 w 1599445"/>
              <a:gd name="connsiteY1" fmla="*/ 316871 h 994372"/>
              <a:gd name="connsiteX2" fmla="*/ 236899 w 1599445"/>
              <a:gd name="connsiteY2" fmla="*/ 896293 h 994372"/>
              <a:gd name="connsiteX3" fmla="*/ 1142245 w 1599445"/>
              <a:gd name="connsiteY3" fmla="*/ 905347 h 994372"/>
              <a:gd name="connsiteX4" fmla="*/ 1549651 w 1599445"/>
              <a:gd name="connsiteY4" fmla="*/ 606582 h 994372"/>
              <a:gd name="connsiteX5" fmla="*/ 1441010 w 1599445"/>
              <a:gd name="connsiteY5" fmla="*/ 434566 h 9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9445" h="994372">
                <a:moveTo>
                  <a:pt x="408915" y="0"/>
                </a:moveTo>
                <a:cubicBezTo>
                  <a:pt x="233126" y="83744"/>
                  <a:pt x="57338" y="167489"/>
                  <a:pt x="28669" y="316871"/>
                </a:cubicBezTo>
                <a:cubicBezTo>
                  <a:pt x="0" y="466253"/>
                  <a:pt x="51303" y="798214"/>
                  <a:pt x="236899" y="896293"/>
                </a:cubicBezTo>
                <a:cubicBezTo>
                  <a:pt x="422495" y="994372"/>
                  <a:pt x="923453" y="953632"/>
                  <a:pt x="1142245" y="905347"/>
                </a:cubicBezTo>
                <a:cubicBezTo>
                  <a:pt x="1361037" y="857062"/>
                  <a:pt x="1499857" y="685046"/>
                  <a:pt x="1549651" y="606582"/>
                </a:cubicBezTo>
                <a:cubicBezTo>
                  <a:pt x="1599445" y="528119"/>
                  <a:pt x="1520227" y="481342"/>
                  <a:pt x="1441010" y="434566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/>
          <p:cNvCxnSpPr>
            <a:stCxn id="22" idx="5"/>
          </p:cNvCxnSpPr>
          <p:nvPr/>
        </p:nvCxnSpPr>
        <p:spPr>
          <a:xfrm flipH="1" flipV="1">
            <a:off x="2943885" y="3241141"/>
            <a:ext cx="325925" cy="1614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114800" y="22822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4419600" y="2510828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2</a:t>
            </a:r>
            <a:endParaRPr lang="en-GB" sz="3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276600" y="2815628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38400" y="34391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</a:t>
            </a:r>
            <a:endParaRPr lang="en-GB" sz="2800" dirty="0"/>
          </a:p>
        </p:txBody>
      </p:sp>
      <p:sp>
        <p:nvSpPr>
          <p:cNvPr id="28" name="Oval 27"/>
          <p:cNvSpPr/>
          <p:nvPr/>
        </p:nvSpPr>
        <p:spPr>
          <a:xfrm>
            <a:off x="6019800" y="22822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6324600" y="2510828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3</a:t>
            </a:r>
            <a:endParaRPr lang="en-GB" sz="3600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181600" y="2815628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486400" y="2292408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t</a:t>
            </a:r>
            <a:endParaRPr lang="en-GB" sz="2800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7086600" y="2805448"/>
            <a:ext cx="6858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162800" y="228222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w</a:t>
            </a:r>
            <a:endParaRPr lang="en-GB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3352800" y="23622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ε</a:t>
            </a:r>
            <a:endParaRPr lang="en-GB" sz="2800" dirty="0"/>
          </a:p>
        </p:txBody>
      </p:sp>
      <p:sp>
        <p:nvSpPr>
          <p:cNvPr id="35" name="Oval 34"/>
          <p:cNvSpPr/>
          <p:nvPr/>
        </p:nvSpPr>
        <p:spPr>
          <a:xfrm>
            <a:off x="7772400" y="22098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8077200" y="24384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4</a:t>
            </a:r>
            <a:endParaRPr lang="en-GB" sz="3600" dirty="0"/>
          </a:p>
        </p:txBody>
      </p:sp>
      <p:sp>
        <p:nvSpPr>
          <p:cNvPr id="37" name="Freeform 36"/>
          <p:cNvSpPr/>
          <p:nvPr/>
        </p:nvSpPr>
        <p:spPr>
          <a:xfrm>
            <a:off x="7645652" y="1428939"/>
            <a:ext cx="1238815" cy="816320"/>
          </a:xfrm>
          <a:custGeom>
            <a:avLst/>
            <a:gdLst>
              <a:gd name="connsiteX0" fmla="*/ 420986 w 1238815"/>
              <a:gd name="connsiteY0" fmla="*/ 816320 h 816320"/>
              <a:gd name="connsiteX1" fmla="*/ 31687 w 1238815"/>
              <a:gd name="connsiteY1" fmla="*/ 535663 h 816320"/>
              <a:gd name="connsiteX2" fmla="*/ 230863 w 1238815"/>
              <a:gd name="connsiteY2" fmla="*/ 82990 h 816320"/>
              <a:gd name="connsiteX3" fmla="*/ 946087 w 1238815"/>
              <a:gd name="connsiteY3" fmla="*/ 37722 h 816320"/>
              <a:gd name="connsiteX4" fmla="*/ 1208637 w 1238815"/>
              <a:gd name="connsiteY4" fmla="*/ 273112 h 816320"/>
              <a:gd name="connsiteX5" fmla="*/ 1127156 w 1238815"/>
              <a:gd name="connsiteY5" fmla="*/ 490396 h 81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815" h="816320">
                <a:moveTo>
                  <a:pt x="420986" y="816320"/>
                </a:moveTo>
                <a:cubicBezTo>
                  <a:pt x="242180" y="737102"/>
                  <a:pt x="63374" y="657885"/>
                  <a:pt x="31687" y="535663"/>
                </a:cubicBezTo>
                <a:cubicBezTo>
                  <a:pt x="0" y="413441"/>
                  <a:pt x="78463" y="165980"/>
                  <a:pt x="230863" y="82990"/>
                </a:cubicBezTo>
                <a:cubicBezTo>
                  <a:pt x="383263" y="0"/>
                  <a:pt x="783125" y="6035"/>
                  <a:pt x="946087" y="37722"/>
                </a:cubicBezTo>
                <a:cubicBezTo>
                  <a:pt x="1109049" y="69409"/>
                  <a:pt x="1178459" y="197666"/>
                  <a:pt x="1208637" y="273112"/>
                </a:cubicBezTo>
                <a:cubicBezTo>
                  <a:pt x="1238815" y="348558"/>
                  <a:pt x="1182985" y="419477"/>
                  <a:pt x="1127156" y="490396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/>
          <p:cNvCxnSpPr>
            <a:stCxn id="37" idx="5"/>
          </p:cNvCxnSpPr>
          <p:nvPr/>
        </p:nvCxnSpPr>
        <p:spPr>
          <a:xfrm flipH="1">
            <a:off x="8534400" y="1919335"/>
            <a:ext cx="238408" cy="290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610600" y="11430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</a:t>
            </a:r>
            <a:endParaRPr lang="en-GB" sz="2800" dirty="0"/>
          </a:p>
        </p:txBody>
      </p:sp>
      <p:cxnSp>
        <p:nvCxnSpPr>
          <p:cNvPr id="41" name="Straight Arrow Connector 40"/>
          <p:cNvCxnSpPr/>
          <p:nvPr/>
        </p:nvCxnSpPr>
        <p:spPr>
          <a:xfrm rot="5400000">
            <a:off x="8009091" y="3573309"/>
            <a:ext cx="59500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772400" y="38862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8077200" y="4114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5</a:t>
            </a:r>
            <a:endParaRPr lang="en-GB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8305800" y="3210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ε</a:t>
            </a:r>
            <a:endParaRPr lang="en-GB" sz="2800" dirty="0"/>
          </a:p>
        </p:txBody>
      </p:sp>
      <p:cxnSp>
        <p:nvCxnSpPr>
          <p:cNvPr id="46" name="Straight Arrow Connector 45"/>
          <p:cNvCxnSpPr>
            <a:stCxn id="43" idx="3"/>
            <a:endCxn id="20" idx="7"/>
          </p:cNvCxnSpPr>
          <p:nvPr/>
        </p:nvCxnSpPr>
        <p:spPr>
          <a:xfrm rot="5400000">
            <a:off x="7387571" y="4720571"/>
            <a:ext cx="464858" cy="6172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15200" y="46482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t</a:t>
            </a:r>
            <a:endParaRPr lang="en-GB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381000" y="4038600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Would this do the job?</a:t>
            </a:r>
            <a:endParaRPr lang="en-GB" sz="3200" dirty="0"/>
          </a:p>
        </p:txBody>
      </p:sp>
      <p:sp>
        <p:nvSpPr>
          <p:cNvPr id="47" name="TextBox 46"/>
          <p:cNvSpPr txBox="1"/>
          <p:nvPr/>
        </p:nvSpPr>
        <p:spPr>
          <a:xfrm>
            <a:off x="381000" y="4749225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No</a:t>
            </a:r>
            <a:r>
              <a:rPr lang="en-GB" sz="3200" dirty="0" smtClean="0"/>
              <a:t>. It would accept </a:t>
            </a:r>
            <a:r>
              <a:rPr lang="en-GB" sz="3200" dirty="0" err="1" smtClean="0"/>
              <a:t>witwit</a:t>
            </a:r>
            <a:r>
              <a:rPr lang="en-GB" sz="3200" dirty="0" smtClean="0"/>
              <a:t> too...</a:t>
            </a:r>
            <a:endParaRPr lang="en-GB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 to </a:t>
            </a:r>
            <a:r>
              <a:rPr lang="fr-FR" dirty="0" err="1" smtClean="0"/>
              <a:t>regular</a:t>
            </a:r>
            <a:r>
              <a:rPr lang="fr-FR" dirty="0" smtClean="0"/>
              <a:t> expression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11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to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construct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regular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expressions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11430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Accepts any file like </a:t>
            </a:r>
            <a:r>
              <a:rPr lang="en-GB" sz="3200" dirty="0" err="1" smtClean="0"/>
              <a:t>woootwooot</a:t>
            </a:r>
            <a:endParaRPr lang="en-GB" sz="3200" dirty="0"/>
          </a:p>
        </p:txBody>
      </p:sp>
      <p:sp>
        <p:nvSpPr>
          <p:cNvPr id="11" name="Right Brace 10"/>
          <p:cNvSpPr/>
          <p:nvPr/>
        </p:nvSpPr>
        <p:spPr>
          <a:xfrm rot="5400000">
            <a:off x="5334000" y="1371600"/>
            <a:ext cx="304800" cy="6096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Brace 11"/>
          <p:cNvSpPr/>
          <p:nvPr/>
        </p:nvSpPr>
        <p:spPr>
          <a:xfrm rot="5400000">
            <a:off x="6400800" y="1371600"/>
            <a:ext cx="304800" cy="6096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5029200" y="1752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 smtClean="0"/>
              <a:t>At least one</a:t>
            </a:r>
            <a:r>
              <a:rPr lang="en-GB" sz="2400" dirty="0" smtClean="0"/>
              <a:t> </a:t>
            </a:r>
            <a:r>
              <a:rPr lang="en-GB" sz="2400" b="1" i="1" dirty="0" smtClean="0"/>
              <a:t>o</a:t>
            </a:r>
            <a:endParaRPr lang="en-GB" sz="2400" b="1" i="1" dirty="0"/>
          </a:p>
        </p:txBody>
      </p:sp>
      <p:sp>
        <p:nvSpPr>
          <p:cNvPr id="14" name="Oval 13"/>
          <p:cNvSpPr/>
          <p:nvPr/>
        </p:nvSpPr>
        <p:spPr>
          <a:xfrm>
            <a:off x="304800" y="22060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609600" y="2434628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0</a:t>
            </a:r>
            <a:endParaRPr lang="en-GB" sz="3600" dirty="0"/>
          </a:p>
        </p:txBody>
      </p:sp>
      <p:sp>
        <p:nvSpPr>
          <p:cNvPr id="16" name="Oval 15"/>
          <p:cNvSpPr/>
          <p:nvPr/>
        </p:nvSpPr>
        <p:spPr>
          <a:xfrm>
            <a:off x="2209800" y="22060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514600" y="2434628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1</a:t>
            </a:r>
            <a:endParaRPr lang="en-GB" sz="3600" dirty="0"/>
          </a:p>
        </p:txBody>
      </p:sp>
      <p:cxnSp>
        <p:nvCxnSpPr>
          <p:cNvPr id="18" name="Straight Arrow Connector 17"/>
          <p:cNvCxnSpPr>
            <a:stCxn id="15" idx="3"/>
          </p:cNvCxnSpPr>
          <p:nvPr/>
        </p:nvCxnSpPr>
        <p:spPr>
          <a:xfrm flipV="1">
            <a:off x="1371600" y="2739428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24000" y="22860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w</a:t>
            </a:r>
            <a:endParaRPr lang="en-GB" sz="2800" dirty="0"/>
          </a:p>
        </p:txBody>
      </p:sp>
      <p:sp>
        <p:nvSpPr>
          <p:cNvPr id="20" name="Oval 19"/>
          <p:cNvSpPr/>
          <p:nvPr/>
        </p:nvSpPr>
        <p:spPr>
          <a:xfrm>
            <a:off x="6400800" y="5105400"/>
            <a:ext cx="1066800" cy="1066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6705600" y="53340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6</a:t>
            </a:r>
            <a:endParaRPr lang="en-GB" sz="3600" dirty="0"/>
          </a:p>
        </p:txBody>
      </p:sp>
      <p:sp>
        <p:nvSpPr>
          <p:cNvPr id="22" name="Freeform 21"/>
          <p:cNvSpPr/>
          <p:nvPr/>
        </p:nvSpPr>
        <p:spPr>
          <a:xfrm>
            <a:off x="1828800" y="2968028"/>
            <a:ext cx="1599445" cy="994372"/>
          </a:xfrm>
          <a:custGeom>
            <a:avLst/>
            <a:gdLst>
              <a:gd name="connsiteX0" fmla="*/ 408915 w 1599445"/>
              <a:gd name="connsiteY0" fmla="*/ 0 h 994372"/>
              <a:gd name="connsiteX1" fmla="*/ 28669 w 1599445"/>
              <a:gd name="connsiteY1" fmla="*/ 316871 h 994372"/>
              <a:gd name="connsiteX2" fmla="*/ 236899 w 1599445"/>
              <a:gd name="connsiteY2" fmla="*/ 896293 h 994372"/>
              <a:gd name="connsiteX3" fmla="*/ 1142245 w 1599445"/>
              <a:gd name="connsiteY3" fmla="*/ 905347 h 994372"/>
              <a:gd name="connsiteX4" fmla="*/ 1549651 w 1599445"/>
              <a:gd name="connsiteY4" fmla="*/ 606582 h 994372"/>
              <a:gd name="connsiteX5" fmla="*/ 1441010 w 1599445"/>
              <a:gd name="connsiteY5" fmla="*/ 434566 h 9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9445" h="994372">
                <a:moveTo>
                  <a:pt x="408915" y="0"/>
                </a:moveTo>
                <a:cubicBezTo>
                  <a:pt x="233126" y="83744"/>
                  <a:pt x="57338" y="167489"/>
                  <a:pt x="28669" y="316871"/>
                </a:cubicBezTo>
                <a:cubicBezTo>
                  <a:pt x="0" y="466253"/>
                  <a:pt x="51303" y="798214"/>
                  <a:pt x="236899" y="896293"/>
                </a:cubicBezTo>
                <a:cubicBezTo>
                  <a:pt x="422495" y="994372"/>
                  <a:pt x="923453" y="953632"/>
                  <a:pt x="1142245" y="905347"/>
                </a:cubicBezTo>
                <a:cubicBezTo>
                  <a:pt x="1361037" y="857062"/>
                  <a:pt x="1499857" y="685046"/>
                  <a:pt x="1549651" y="606582"/>
                </a:cubicBezTo>
                <a:cubicBezTo>
                  <a:pt x="1599445" y="528119"/>
                  <a:pt x="1520227" y="481342"/>
                  <a:pt x="1441010" y="434566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/>
          <p:cNvCxnSpPr>
            <a:stCxn id="22" idx="5"/>
          </p:cNvCxnSpPr>
          <p:nvPr/>
        </p:nvCxnSpPr>
        <p:spPr>
          <a:xfrm flipH="1" flipV="1">
            <a:off x="2943885" y="3241141"/>
            <a:ext cx="325925" cy="1614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114800" y="22822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4419600" y="2510828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2</a:t>
            </a:r>
            <a:endParaRPr lang="en-GB" sz="3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276600" y="2815628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38400" y="34391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</a:t>
            </a:r>
            <a:endParaRPr lang="en-GB" sz="2800" dirty="0"/>
          </a:p>
        </p:txBody>
      </p:sp>
      <p:sp>
        <p:nvSpPr>
          <p:cNvPr id="28" name="Oval 27"/>
          <p:cNvSpPr/>
          <p:nvPr/>
        </p:nvSpPr>
        <p:spPr>
          <a:xfrm>
            <a:off x="6019800" y="22822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6324600" y="2510828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3</a:t>
            </a:r>
            <a:endParaRPr lang="en-GB" sz="3600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181600" y="2815628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486400" y="2292408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t</a:t>
            </a:r>
            <a:endParaRPr lang="en-GB" sz="2800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7086600" y="2805448"/>
            <a:ext cx="6858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162800" y="228222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w</a:t>
            </a:r>
            <a:endParaRPr lang="en-GB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3352800" y="23622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ε</a:t>
            </a:r>
            <a:endParaRPr lang="en-GB" sz="2800" dirty="0"/>
          </a:p>
        </p:txBody>
      </p:sp>
      <p:sp>
        <p:nvSpPr>
          <p:cNvPr id="35" name="Oval 34"/>
          <p:cNvSpPr/>
          <p:nvPr/>
        </p:nvSpPr>
        <p:spPr>
          <a:xfrm>
            <a:off x="7772400" y="22098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8077200" y="24384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4</a:t>
            </a:r>
            <a:endParaRPr lang="en-GB" sz="3600" dirty="0"/>
          </a:p>
        </p:txBody>
      </p:sp>
      <p:sp>
        <p:nvSpPr>
          <p:cNvPr id="37" name="Freeform 36"/>
          <p:cNvSpPr/>
          <p:nvPr/>
        </p:nvSpPr>
        <p:spPr>
          <a:xfrm>
            <a:off x="7645652" y="1428939"/>
            <a:ext cx="1238815" cy="816320"/>
          </a:xfrm>
          <a:custGeom>
            <a:avLst/>
            <a:gdLst>
              <a:gd name="connsiteX0" fmla="*/ 420986 w 1238815"/>
              <a:gd name="connsiteY0" fmla="*/ 816320 h 816320"/>
              <a:gd name="connsiteX1" fmla="*/ 31687 w 1238815"/>
              <a:gd name="connsiteY1" fmla="*/ 535663 h 816320"/>
              <a:gd name="connsiteX2" fmla="*/ 230863 w 1238815"/>
              <a:gd name="connsiteY2" fmla="*/ 82990 h 816320"/>
              <a:gd name="connsiteX3" fmla="*/ 946087 w 1238815"/>
              <a:gd name="connsiteY3" fmla="*/ 37722 h 816320"/>
              <a:gd name="connsiteX4" fmla="*/ 1208637 w 1238815"/>
              <a:gd name="connsiteY4" fmla="*/ 273112 h 816320"/>
              <a:gd name="connsiteX5" fmla="*/ 1127156 w 1238815"/>
              <a:gd name="connsiteY5" fmla="*/ 490396 h 81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815" h="816320">
                <a:moveTo>
                  <a:pt x="420986" y="816320"/>
                </a:moveTo>
                <a:cubicBezTo>
                  <a:pt x="242180" y="737102"/>
                  <a:pt x="63374" y="657885"/>
                  <a:pt x="31687" y="535663"/>
                </a:cubicBezTo>
                <a:cubicBezTo>
                  <a:pt x="0" y="413441"/>
                  <a:pt x="78463" y="165980"/>
                  <a:pt x="230863" y="82990"/>
                </a:cubicBezTo>
                <a:cubicBezTo>
                  <a:pt x="383263" y="0"/>
                  <a:pt x="783125" y="6035"/>
                  <a:pt x="946087" y="37722"/>
                </a:cubicBezTo>
                <a:cubicBezTo>
                  <a:pt x="1109049" y="69409"/>
                  <a:pt x="1178459" y="197666"/>
                  <a:pt x="1208637" y="273112"/>
                </a:cubicBezTo>
                <a:cubicBezTo>
                  <a:pt x="1238815" y="348558"/>
                  <a:pt x="1182985" y="419477"/>
                  <a:pt x="1127156" y="490396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/>
          <p:cNvCxnSpPr>
            <a:stCxn id="37" idx="5"/>
          </p:cNvCxnSpPr>
          <p:nvPr/>
        </p:nvCxnSpPr>
        <p:spPr>
          <a:xfrm flipH="1">
            <a:off x="8534400" y="1919335"/>
            <a:ext cx="238408" cy="290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610600" y="11430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</a:t>
            </a:r>
            <a:endParaRPr lang="en-GB" sz="2800" dirty="0"/>
          </a:p>
        </p:txBody>
      </p:sp>
      <p:cxnSp>
        <p:nvCxnSpPr>
          <p:cNvPr id="41" name="Straight Arrow Connector 40"/>
          <p:cNvCxnSpPr/>
          <p:nvPr/>
        </p:nvCxnSpPr>
        <p:spPr>
          <a:xfrm rot="5400000">
            <a:off x="8009091" y="3573309"/>
            <a:ext cx="59500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772400" y="38862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8077200" y="4114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5</a:t>
            </a:r>
            <a:endParaRPr lang="en-GB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8305800" y="3210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ε</a:t>
            </a:r>
            <a:endParaRPr lang="en-GB" sz="2800" dirty="0"/>
          </a:p>
        </p:txBody>
      </p:sp>
      <p:cxnSp>
        <p:nvCxnSpPr>
          <p:cNvPr id="46" name="Straight Arrow Connector 45"/>
          <p:cNvCxnSpPr>
            <a:stCxn id="43" idx="3"/>
            <a:endCxn id="20" idx="7"/>
          </p:cNvCxnSpPr>
          <p:nvPr/>
        </p:nvCxnSpPr>
        <p:spPr>
          <a:xfrm rot="5400000">
            <a:off x="7387571" y="4720571"/>
            <a:ext cx="464858" cy="6172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15200" y="46482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t</a:t>
            </a:r>
            <a:endParaRPr lang="en-GB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381000" y="4038600"/>
            <a:ext cx="716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Wildcard syntax: 		none?</a:t>
            </a:r>
          </a:p>
          <a:p>
            <a:r>
              <a:rPr lang="en-GB" sz="3200" dirty="0" smtClean="0"/>
              <a:t>Regular expression syntax: 	woo*</a:t>
            </a:r>
            <a:r>
              <a:rPr lang="en-GB" sz="3200" dirty="0" err="1" smtClean="0"/>
              <a:t>twoo</a:t>
            </a:r>
            <a:r>
              <a:rPr lang="en-GB" sz="3200" dirty="0" smtClean="0"/>
              <a:t>*t</a:t>
            </a:r>
            <a:endParaRPr lang="en-GB" sz="3200" dirty="0"/>
          </a:p>
        </p:txBody>
      </p:sp>
      <p:sp>
        <p:nvSpPr>
          <p:cNvPr id="47" name="TextBox 46"/>
          <p:cNvSpPr txBox="1"/>
          <p:nvPr/>
        </p:nvSpPr>
        <p:spPr>
          <a:xfrm>
            <a:off x="3352800" y="23622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</a:t>
            </a:r>
            <a:endParaRPr lang="en-GB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8305800" y="3210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5" grpId="0"/>
      <p:bldP spid="51" grpId="0"/>
      <p:bldP spid="47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 to </a:t>
            </a:r>
            <a:r>
              <a:rPr lang="fr-FR" dirty="0" err="1" smtClean="0"/>
              <a:t>regular</a:t>
            </a:r>
            <a:r>
              <a:rPr lang="fr-FR" dirty="0" smtClean="0"/>
              <a:t> expression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12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to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construct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regular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expressions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11430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Accepts any file like </a:t>
            </a:r>
            <a:r>
              <a:rPr lang="en-GB" sz="3200" dirty="0" err="1" smtClean="0"/>
              <a:t>woootwooot</a:t>
            </a:r>
            <a:endParaRPr lang="en-GB" sz="3200" dirty="0"/>
          </a:p>
        </p:txBody>
      </p:sp>
      <p:sp>
        <p:nvSpPr>
          <p:cNvPr id="11" name="Right Brace 10"/>
          <p:cNvSpPr/>
          <p:nvPr/>
        </p:nvSpPr>
        <p:spPr>
          <a:xfrm rot="5400000">
            <a:off x="5334000" y="1371600"/>
            <a:ext cx="304800" cy="6096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Brace 11"/>
          <p:cNvSpPr/>
          <p:nvPr/>
        </p:nvSpPr>
        <p:spPr>
          <a:xfrm rot="5400000">
            <a:off x="6400800" y="1371600"/>
            <a:ext cx="304800" cy="6096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5029200" y="1752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 smtClean="0"/>
              <a:t>At least one</a:t>
            </a:r>
            <a:r>
              <a:rPr lang="en-GB" sz="2400" dirty="0" smtClean="0"/>
              <a:t> </a:t>
            </a:r>
            <a:r>
              <a:rPr lang="en-GB" sz="2400" b="1" i="1" dirty="0" smtClean="0"/>
              <a:t>o</a:t>
            </a:r>
            <a:endParaRPr lang="en-GB" sz="2400" b="1" i="1" dirty="0"/>
          </a:p>
        </p:txBody>
      </p:sp>
      <p:sp>
        <p:nvSpPr>
          <p:cNvPr id="14" name="Oval 13"/>
          <p:cNvSpPr/>
          <p:nvPr/>
        </p:nvSpPr>
        <p:spPr>
          <a:xfrm>
            <a:off x="304800" y="22060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609600" y="2434628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0</a:t>
            </a:r>
            <a:endParaRPr lang="en-GB" sz="3600" dirty="0"/>
          </a:p>
        </p:txBody>
      </p:sp>
      <p:sp>
        <p:nvSpPr>
          <p:cNvPr id="16" name="Oval 15"/>
          <p:cNvSpPr/>
          <p:nvPr/>
        </p:nvSpPr>
        <p:spPr>
          <a:xfrm>
            <a:off x="2209800" y="22060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514600" y="2434628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1</a:t>
            </a:r>
            <a:endParaRPr lang="en-GB" sz="3600" dirty="0"/>
          </a:p>
        </p:txBody>
      </p:sp>
      <p:cxnSp>
        <p:nvCxnSpPr>
          <p:cNvPr id="18" name="Straight Arrow Connector 17"/>
          <p:cNvCxnSpPr>
            <a:stCxn id="15" idx="3"/>
          </p:cNvCxnSpPr>
          <p:nvPr/>
        </p:nvCxnSpPr>
        <p:spPr>
          <a:xfrm flipV="1">
            <a:off x="1371600" y="2739428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24000" y="22860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w</a:t>
            </a:r>
            <a:endParaRPr lang="en-GB" sz="2800" dirty="0"/>
          </a:p>
        </p:txBody>
      </p:sp>
      <p:sp>
        <p:nvSpPr>
          <p:cNvPr id="20" name="Oval 19"/>
          <p:cNvSpPr/>
          <p:nvPr/>
        </p:nvSpPr>
        <p:spPr>
          <a:xfrm>
            <a:off x="6400800" y="5105400"/>
            <a:ext cx="1066800" cy="1066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6705600" y="53340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6</a:t>
            </a:r>
            <a:endParaRPr lang="en-GB" sz="3600" dirty="0"/>
          </a:p>
        </p:txBody>
      </p:sp>
      <p:sp>
        <p:nvSpPr>
          <p:cNvPr id="22" name="Freeform 21"/>
          <p:cNvSpPr/>
          <p:nvPr/>
        </p:nvSpPr>
        <p:spPr>
          <a:xfrm>
            <a:off x="3733800" y="2971800"/>
            <a:ext cx="1599445" cy="994372"/>
          </a:xfrm>
          <a:custGeom>
            <a:avLst/>
            <a:gdLst>
              <a:gd name="connsiteX0" fmla="*/ 408915 w 1599445"/>
              <a:gd name="connsiteY0" fmla="*/ 0 h 994372"/>
              <a:gd name="connsiteX1" fmla="*/ 28669 w 1599445"/>
              <a:gd name="connsiteY1" fmla="*/ 316871 h 994372"/>
              <a:gd name="connsiteX2" fmla="*/ 236899 w 1599445"/>
              <a:gd name="connsiteY2" fmla="*/ 896293 h 994372"/>
              <a:gd name="connsiteX3" fmla="*/ 1142245 w 1599445"/>
              <a:gd name="connsiteY3" fmla="*/ 905347 h 994372"/>
              <a:gd name="connsiteX4" fmla="*/ 1549651 w 1599445"/>
              <a:gd name="connsiteY4" fmla="*/ 606582 h 994372"/>
              <a:gd name="connsiteX5" fmla="*/ 1441010 w 1599445"/>
              <a:gd name="connsiteY5" fmla="*/ 434566 h 9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9445" h="994372">
                <a:moveTo>
                  <a:pt x="408915" y="0"/>
                </a:moveTo>
                <a:cubicBezTo>
                  <a:pt x="233126" y="83744"/>
                  <a:pt x="57338" y="167489"/>
                  <a:pt x="28669" y="316871"/>
                </a:cubicBezTo>
                <a:cubicBezTo>
                  <a:pt x="0" y="466253"/>
                  <a:pt x="51303" y="798214"/>
                  <a:pt x="236899" y="896293"/>
                </a:cubicBezTo>
                <a:cubicBezTo>
                  <a:pt x="422495" y="994372"/>
                  <a:pt x="923453" y="953632"/>
                  <a:pt x="1142245" y="905347"/>
                </a:cubicBezTo>
                <a:cubicBezTo>
                  <a:pt x="1361037" y="857062"/>
                  <a:pt x="1499857" y="685046"/>
                  <a:pt x="1549651" y="606582"/>
                </a:cubicBezTo>
                <a:cubicBezTo>
                  <a:pt x="1599445" y="528119"/>
                  <a:pt x="1520227" y="481342"/>
                  <a:pt x="1441010" y="434566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/>
          <p:cNvCxnSpPr>
            <a:stCxn id="22" idx="5"/>
          </p:cNvCxnSpPr>
          <p:nvPr/>
        </p:nvCxnSpPr>
        <p:spPr>
          <a:xfrm flipH="1" flipV="1">
            <a:off x="4848885" y="3244913"/>
            <a:ext cx="325925" cy="1614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114800" y="22822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4419600" y="2510828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2</a:t>
            </a:r>
            <a:endParaRPr lang="en-GB" sz="3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276600" y="2815628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44155" y="34391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</a:t>
            </a:r>
            <a:endParaRPr lang="en-GB" sz="2800" dirty="0"/>
          </a:p>
        </p:txBody>
      </p:sp>
      <p:sp>
        <p:nvSpPr>
          <p:cNvPr id="28" name="Oval 27"/>
          <p:cNvSpPr/>
          <p:nvPr/>
        </p:nvSpPr>
        <p:spPr>
          <a:xfrm>
            <a:off x="6019800" y="22822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6324600" y="2510828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3</a:t>
            </a:r>
            <a:endParaRPr lang="en-GB" sz="3600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181600" y="2815628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486400" y="2292408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t</a:t>
            </a:r>
            <a:endParaRPr lang="en-GB" sz="2800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7086600" y="2805448"/>
            <a:ext cx="6858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162800" y="228222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w</a:t>
            </a:r>
            <a:endParaRPr lang="en-GB" sz="2800" dirty="0"/>
          </a:p>
        </p:txBody>
      </p:sp>
      <p:sp>
        <p:nvSpPr>
          <p:cNvPr id="35" name="Oval 34"/>
          <p:cNvSpPr/>
          <p:nvPr/>
        </p:nvSpPr>
        <p:spPr>
          <a:xfrm>
            <a:off x="7772400" y="22098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8077200" y="24384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4</a:t>
            </a:r>
            <a:endParaRPr lang="en-GB" sz="3600" dirty="0"/>
          </a:p>
        </p:txBody>
      </p:sp>
      <p:sp>
        <p:nvSpPr>
          <p:cNvPr id="37" name="Freeform 36"/>
          <p:cNvSpPr/>
          <p:nvPr/>
        </p:nvSpPr>
        <p:spPr>
          <a:xfrm rot="18363982">
            <a:off x="6933182" y="3609422"/>
            <a:ext cx="1238815" cy="816320"/>
          </a:xfrm>
          <a:custGeom>
            <a:avLst/>
            <a:gdLst>
              <a:gd name="connsiteX0" fmla="*/ 420986 w 1238815"/>
              <a:gd name="connsiteY0" fmla="*/ 816320 h 816320"/>
              <a:gd name="connsiteX1" fmla="*/ 31687 w 1238815"/>
              <a:gd name="connsiteY1" fmla="*/ 535663 h 816320"/>
              <a:gd name="connsiteX2" fmla="*/ 230863 w 1238815"/>
              <a:gd name="connsiteY2" fmla="*/ 82990 h 816320"/>
              <a:gd name="connsiteX3" fmla="*/ 946087 w 1238815"/>
              <a:gd name="connsiteY3" fmla="*/ 37722 h 816320"/>
              <a:gd name="connsiteX4" fmla="*/ 1208637 w 1238815"/>
              <a:gd name="connsiteY4" fmla="*/ 273112 h 816320"/>
              <a:gd name="connsiteX5" fmla="*/ 1127156 w 1238815"/>
              <a:gd name="connsiteY5" fmla="*/ 490396 h 81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815" h="816320">
                <a:moveTo>
                  <a:pt x="420986" y="816320"/>
                </a:moveTo>
                <a:cubicBezTo>
                  <a:pt x="242180" y="737102"/>
                  <a:pt x="63374" y="657885"/>
                  <a:pt x="31687" y="535663"/>
                </a:cubicBezTo>
                <a:cubicBezTo>
                  <a:pt x="0" y="413441"/>
                  <a:pt x="78463" y="165980"/>
                  <a:pt x="230863" y="82990"/>
                </a:cubicBezTo>
                <a:cubicBezTo>
                  <a:pt x="383263" y="0"/>
                  <a:pt x="783125" y="6035"/>
                  <a:pt x="946087" y="37722"/>
                </a:cubicBezTo>
                <a:cubicBezTo>
                  <a:pt x="1109049" y="69409"/>
                  <a:pt x="1178459" y="197666"/>
                  <a:pt x="1208637" y="273112"/>
                </a:cubicBezTo>
                <a:cubicBezTo>
                  <a:pt x="1238815" y="348558"/>
                  <a:pt x="1182985" y="419477"/>
                  <a:pt x="1127156" y="490396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/>
          <p:cNvCxnSpPr>
            <a:stCxn id="37" idx="5"/>
          </p:cNvCxnSpPr>
          <p:nvPr/>
        </p:nvCxnSpPr>
        <p:spPr>
          <a:xfrm rot="16200000" flipH="1">
            <a:off x="7806075" y="3767475"/>
            <a:ext cx="306835" cy="830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858000" y="35052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</a:t>
            </a:r>
            <a:endParaRPr lang="en-GB" sz="2800" dirty="0"/>
          </a:p>
        </p:txBody>
      </p:sp>
      <p:cxnSp>
        <p:nvCxnSpPr>
          <p:cNvPr id="41" name="Straight Arrow Connector 40"/>
          <p:cNvCxnSpPr/>
          <p:nvPr/>
        </p:nvCxnSpPr>
        <p:spPr>
          <a:xfrm rot="5400000">
            <a:off x="8009091" y="3573309"/>
            <a:ext cx="59500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772400" y="38862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8077200" y="4114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5</a:t>
            </a:r>
            <a:endParaRPr lang="en-GB" sz="3600" dirty="0"/>
          </a:p>
        </p:txBody>
      </p:sp>
      <p:cxnSp>
        <p:nvCxnSpPr>
          <p:cNvPr id="46" name="Straight Arrow Connector 45"/>
          <p:cNvCxnSpPr>
            <a:stCxn id="43" idx="3"/>
            <a:endCxn id="20" idx="7"/>
          </p:cNvCxnSpPr>
          <p:nvPr/>
        </p:nvCxnSpPr>
        <p:spPr>
          <a:xfrm rot="5400000">
            <a:off x="7387571" y="4720571"/>
            <a:ext cx="464858" cy="6172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15200" y="46482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t</a:t>
            </a:r>
            <a:endParaRPr lang="en-GB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381000" y="4038600"/>
            <a:ext cx="716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Wildcard syntax: 		none?</a:t>
            </a:r>
          </a:p>
          <a:p>
            <a:r>
              <a:rPr lang="en-GB" sz="3200" dirty="0" smtClean="0"/>
              <a:t>Regular expression syntax: 	woo*</a:t>
            </a:r>
            <a:r>
              <a:rPr lang="en-GB" sz="3200" dirty="0" err="1" smtClean="0"/>
              <a:t>twoo</a:t>
            </a:r>
            <a:r>
              <a:rPr lang="en-GB" sz="3200" dirty="0" smtClean="0"/>
              <a:t>*t</a:t>
            </a:r>
            <a:endParaRPr lang="en-GB" sz="3200" dirty="0"/>
          </a:p>
        </p:txBody>
      </p:sp>
      <p:sp>
        <p:nvSpPr>
          <p:cNvPr id="47" name="TextBox 46"/>
          <p:cNvSpPr txBox="1"/>
          <p:nvPr/>
        </p:nvSpPr>
        <p:spPr>
          <a:xfrm>
            <a:off x="3352800" y="23622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</a:t>
            </a:r>
            <a:endParaRPr lang="en-GB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8305800" y="3210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</a:t>
            </a:r>
            <a:endParaRPr lang="en-GB" sz="2800" dirty="0"/>
          </a:p>
        </p:txBody>
      </p:sp>
      <p:sp>
        <p:nvSpPr>
          <p:cNvPr id="54" name="TextBox 53"/>
          <p:cNvSpPr txBox="1"/>
          <p:nvPr/>
        </p:nvSpPr>
        <p:spPr>
          <a:xfrm>
            <a:off x="0" y="5421868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This automaton would be better because it’s not ambiguous.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 to </a:t>
            </a:r>
            <a:r>
              <a:rPr lang="fr-FR" dirty="0" err="1" smtClean="0"/>
              <a:t>regular</a:t>
            </a:r>
            <a:r>
              <a:rPr lang="fr-FR" dirty="0" smtClean="0"/>
              <a:t> expression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13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2971800" y="2590800"/>
            <a:ext cx="6019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Finding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lines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by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regex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Grep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3276600" y="2438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34290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515FOv-aY7L._SX302_BO1,204,203,200_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74420"/>
            <a:ext cx="2590800" cy="4252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 to </a:t>
            </a:r>
            <a:r>
              <a:rPr lang="fr-FR" dirty="0" err="1" smtClean="0"/>
              <a:t>regular</a:t>
            </a:r>
            <a:r>
              <a:rPr lang="fr-FR" dirty="0" smtClean="0"/>
              <a:t> expression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14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Finding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lines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by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regex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Grep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1000" y="2895600"/>
            <a:ext cx="8382000" cy="8309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 smtClean="0">
                <a:solidFill>
                  <a:srgbClr val="FF0000"/>
                </a:solidFill>
              </a:rPr>
              <a:t>grep</a:t>
            </a:r>
            <a:r>
              <a:rPr lang="en-GB" sz="2400" dirty="0" smtClean="0"/>
              <a:t> is the global regular expression parser. It searches files for lines that contain the string described by the regular expression.</a:t>
            </a:r>
            <a:endParaRPr lang="en-GB" sz="2400" dirty="0"/>
          </a:p>
        </p:txBody>
      </p:sp>
      <p:sp>
        <p:nvSpPr>
          <p:cNvPr id="12" name="Up Arrow 11"/>
          <p:cNvSpPr/>
          <p:nvPr/>
        </p:nvSpPr>
        <p:spPr>
          <a:xfrm>
            <a:off x="2362200" y="4343400"/>
            <a:ext cx="762000" cy="1538377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Up Arrow 12"/>
          <p:cNvSpPr/>
          <p:nvPr/>
        </p:nvSpPr>
        <p:spPr>
          <a:xfrm>
            <a:off x="6172200" y="4343400"/>
            <a:ext cx="762000" cy="1538377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Up Arrow 13"/>
          <p:cNvSpPr/>
          <p:nvPr/>
        </p:nvSpPr>
        <p:spPr>
          <a:xfrm rot="10800000">
            <a:off x="4191000" y="1143000"/>
            <a:ext cx="762000" cy="1538377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 to </a:t>
            </a:r>
            <a:r>
              <a:rPr lang="fr-FR" dirty="0" err="1" smtClean="0"/>
              <a:t>regular</a:t>
            </a:r>
            <a:r>
              <a:rPr lang="fr-FR" dirty="0" smtClean="0"/>
              <a:t> expression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15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Finding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lines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by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regex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Grep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2" name="Picture 11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3" name="Picture 12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4" name="Picture 13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1066800"/>
            <a:ext cx="2819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u="sng" dirty="0" smtClean="0"/>
              <a:t>You can use:</a:t>
            </a:r>
          </a:p>
          <a:p>
            <a:endParaRPr lang="en-GB" dirty="0" smtClean="0"/>
          </a:p>
          <a:p>
            <a:r>
              <a:rPr lang="en-GB" dirty="0" smtClean="0"/>
              <a:t>an exact string</a:t>
            </a:r>
          </a:p>
          <a:p>
            <a:r>
              <a:rPr lang="en-GB" sz="3600" b="1" dirty="0" smtClean="0"/>
              <a:t>.</a:t>
            </a:r>
            <a:r>
              <a:rPr lang="en-GB" sz="3600" dirty="0" smtClean="0"/>
              <a:t> </a:t>
            </a:r>
            <a:r>
              <a:rPr lang="en-GB" dirty="0" smtClean="0"/>
              <a:t>for any one character</a:t>
            </a:r>
          </a:p>
          <a:p>
            <a:r>
              <a:rPr lang="en-GB" sz="3600" b="1" dirty="0" smtClean="0"/>
              <a:t>*</a:t>
            </a:r>
            <a:r>
              <a:rPr lang="en-GB" dirty="0" smtClean="0"/>
              <a:t> for 0 or more of the previous character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 to </a:t>
            </a:r>
            <a:r>
              <a:rPr lang="fr-FR" dirty="0" err="1" smtClean="0"/>
              <a:t>regular</a:t>
            </a:r>
            <a:r>
              <a:rPr lang="fr-FR" dirty="0" smtClean="0"/>
              <a:t> expression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16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Finding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lines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by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regex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Grep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mickeys-christmas-carol-goof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020" y="2145030"/>
            <a:ext cx="4876800" cy="2926080"/>
          </a:xfrm>
          <a:prstGeom prst="rect">
            <a:avLst/>
          </a:prstGeom>
        </p:spPr>
      </p:pic>
      <p:pic>
        <p:nvPicPr>
          <p:cNvPr id="12" name="Picture 11" descr="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3" name="Picture 12" descr="2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4" name="Picture 13" descr="3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4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979420" y="2312670"/>
            <a:ext cx="3048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2979420" y="3455670"/>
            <a:ext cx="3048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2979420" y="4217670"/>
            <a:ext cx="3048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2979420" y="4903470"/>
            <a:ext cx="3048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5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1" name="Picture 20" descr="6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2" name="Picture 21" descr="7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3" name="Picture 22" descr="8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0" y="1066800"/>
            <a:ext cx="2819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u="sng" dirty="0" smtClean="0"/>
              <a:t>You can use:</a:t>
            </a:r>
          </a:p>
          <a:p>
            <a:endParaRPr lang="en-GB" dirty="0" smtClean="0"/>
          </a:p>
          <a:p>
            <a:r>
              <a:rPr lang="en-GB" dirty="0" smtClean="0"/>
              <a:t>an exact string</a:t>
            </a:r>
          </a:p>
          <a:p>
            <a:r>
              <a:rPr lang="en-GB" sz="3600" b="1" dirty="0" smtClean="0"/>
              <a:t>.</a:t>
            </a:r>
            <a:r>
              <a:rPr lang="en-GB" sz="3600" dirty="0" smtClean="0"/>
              <a:t> </a:t>
            </a:r>
            <a:r>
              <a:rPr lang="en-GB" dirty="0" smtClean="0"/>
              <a:t>for any one character</a:t>
            </a:r>
          </a:p>
          <a:p>
            <a:r>
              <a:rPr lang="en-GB" sz="3600" b="1" dirty="0" smtClean="0"/>
              <a:t>*</a:t>
            </a:r>
            <a:r>
              <a:rPr lang="en-GB" dirty="0" smtClean="0"/>
              <a:t> for 0 or more of the previous character</a:t>
            </a:r>
          </a:p>
          <a:p>
            <a:r>
              <a:rPr lang="en-GB" sz="3200" dirty="0" smtClean="0"/>
              <a:t>[^ ] </a:t>
            </a:r>
            <a:r>
              <a:rPr lang="en-GB" dirty="0" smtClean="0"/>
              <a:t>to negate a character</a:t>
            </a:r>
          </a:p>
          <a:p>
            <a:r>
              <a:rPr lang="en-GB" sz="2800" dirty="0" smtClean="0"/>
              <a:t>\&lt;</a:t>
            </a:r>
            <a:r>
              <a:rPr lang="en-GB" dirty="0" smtClean="0"/>
              <a:t> to start a word</a:t>
            </a:r>
          </a:p>
          <a:p>
            <a:r>
              <a:rPr lang="en-GB" sz="2800" dirty="0" smtClean="0"/>
              <a:t>\&gt;</a:t>
            </a:r>
            <a:r>
              <a:rPr lang="en-GB" dirty="0" smtClean="0"/>
              <a:t> to end a word</a:t>
            </a:r>
          </a:p>
          <a:p>
            <a:r>
              <a:rPr lang="en-GB" dirty="0" smtClean="0"/>
              <a:t>^ begin line</a:t>
            </a:r>
          </a:p>
          <a:p>
            <a:r>
              <a:rPr lang="en-GB" dirty="0" smtClean="0"/>
              <a:t>$ end line</a:t>
            </a:r>
          </a:p>
          <a:p>
            <a:pPr algn="ctr"/>
            <a:r>
              <a:rPr lang="en-GB" i="1" u="sng" dirty="0" err="1" smtClean="0"/>
              <a:t>Grep</a:t>
            </a:r>
            <a:r>
              <a:rPr lang="en-GB" i="1" u="sng" dirty="0" smtClean="0"/>
              <a:t> options:</a:t>
            </a:r>
          </a:p>
          <a:p>
            <a:r>
              <a:rPr lang="en-GB" dirty="0" smtClean="0"/>
              <a:t>c	count</a:t>
            </a:r>
          </a:p>
          <a:p>
            <a:r>
              <a:rPr lang="en-GB" dirty="0" smtClean="0"/>
              <a:t>v	negate</a:t>
            </a:r>
          </a:p>
          <a:p>
            <a:r>
              <a:rPr lang="en-GB" dirty="0" smtClean="0"/>
              <a:t>n	numbers lines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2057400" y="38862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Word anchors</a:t>
            </a:r>
            <a:endParaRPr lang="en-GB" i="1" dirty="0"/>
          </a:p>
        </p:txBody>
      </p:sp>
      <p:sp>
        <p:nvSpPr>
          <p:cNvPr id="26" name="Right Brace 25"/>
          <p:cNvSpPr/>
          <p:nvPr/>
        </p:nvSpPr>
        <p:spPr>
          <a:xfrm>
            <a:off x="1676400" y="3810000"/>
            <a:ext cx="457200" cy="8382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ight Brace 26"/>
          <p:cNvSpPr/>
          <p:nvPr/>
        </p:nvSpPr>
        <p:spPr>
          <a:xfrm>
            <a:off x="1066800" y="4648200"/>
            <a:ext cx="457200" cy="609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1524000" y="47360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Line anchors</a:t>
            </a:r>
            <a:endParaRPr lang="en-GB" i="1" dirty="0"/>
          </a:p>
        </p:txBody>
      </p:sp>
      <p:pic>
        <p:nvPicPr>
          <p:cNvPr id="29" name="Picture 28" descr="9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30" name="Picture 29" descr="10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31" name="Picture 30" descr="11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 to </a:t>
            </a:r>
            <a:r>
              <a:rPr lang="fr-FR" dirty="0" err="1" smtClean="0"/>
              <a:t>regular</a:t>
            </a:r>
            <a:r>
              <a:rPr lang="fr-FR" dirty="0" smtClean="0"/>
              <a:t> expression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17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Finding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lines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by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regex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Grep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95600" y="1078468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How would you count sentences that...</a:t>
            </a:r>
            <a:endParaRPr lang="en-GB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124200" y="19050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Start with </a:t>
            </a:r>
            <a:r>
              <a:rPr lang="en-GB" b="1" dirty="0" smtClean="0">
                <a:solidFill>
                  <a:srgbClr val="FF0000"/>
                </a:solidFill>
              </a:rPr>
              <a:t>He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24384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grep</a:t>
            </a:r>
            <a:r>
              <a:rPr lang="en-GB" dirty="0" smtClean="0"/>
              <a:t> -c “^He” christmas.txt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3124200" y="2983468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Do not include </a:t>
            </a:r>
            <a:r>
              <a:rPr lang="en-GB" b="1" dirty="0" smtClean="0">
                <a:solidFill>
                  <a:srgbClr val="FF0000"/>
                </a:solidFill>
              </a:rPr>
              <a:t>Christmas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066800"/>
            <a:ext cx="2819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u="sng" dirty="0" smtClean="0"/>
              <a:t>You can use:</a:t>
            </a:r>
          </a:p>
          <a:p>
            <a:endParaRPr lang="en-GB" dirty="0" smtClean="0"/>
          </a:p>
          <a:p>
            <a:r>
              <a:rPr lang="en-GB" dirty="0" smtClean="0"/>
              <a:t>an exact string</a:t>
            </a:r>
          </a:p>
          <a:p>
            <a:r>
              <a:rPr lang="en-GB" sz="3600" b="1" dirty="0" smtClean="0"/>
              <a:t>.</a:t>
            </a:r>
            <a:r>
              <a:rPr lang="en-GB" sz="3600" dirty="0" smtClean="0"/>
              <a:t> </a:t>
            </a:r>
            <a:r>
              <a:rPr lang="en-GB" dirty="0" smtClean="0"/>
              <a:t>for any one character</a:t>
            </a:r>
          </a:p>
          <a:p>
            <a:r>
              <a:rPr lang="en-GB" sz="3600" b="1" dirty="0" smtClean="0"/>
              <a:t>*</a:t>
            </a:r>
            <a:r>
              <a:rPr lang="en-GB" dirty="0" smtClean="0"/>
              <a:t> for 0 or more of the previous character</a:t>
            </a:r>
          </a:p>
          <a:p>
            <a:r>
              <a:rPr lang="en-GB" sz="3200" dirty="0" smtClean="0"/>
              <a:t>[^ ] </a:t>
            </a:r>
            <a:r>
              <a:rPr lang="en-GB" dirty="0" smtClean="0"/>
              <a:t>to negate a character</a:t>
            </a:r>
          </a:p>
          <a:p>
            <a:r>
              <a:rPr lang="en-GB" sz="2800" dirty="0" smtClean="0"/>
              <a:t>\&lt;</a:t>
            </a:r>
            <a:r>
              <a:rPr lang="en-GB" dirty="0" smtClean="0"/>
              <a:t> to start a word</a:t>
            </a:r>
          </a:p>
          <a:p>
            <a:r>
              <a:rPr lang="en-GB" sz="2800" dirty="0" smtClean="0"/>
              <a:t>\&gt;</a:t>
            </a:r>
            <a:r>
              <a:rPr lang="en-GB" dirty="0" smtClean="0"/>
              <a:t> to end a word</a:t>
            </a:r>
          </a:p>
          <a:p>
            <a:r>
              <a:rPr lang="en-GB" dirty="0" smtClean="0"/>
              <a:t>^ begin line</a:t>
            </a:r>
          </a:p>
          <a:p>
            <a:r>
              <a:rPr lang="en-GB" dirty="0" smtClean="0"/>
              <a:t>$ end line</a:t>
            </a:r>
          </a:p>
          <a:p>
            <a:pPr algn="ctr"/>
            <a:r>
              <a:rPr lang="en-GB" i="1" u="sng" dirty="0" err="1" smtClean="0"/>
              <a:t>Grep</a:t>
            </a:r>
            <a:r>
              <a:rPr lang="en-GB" i="1" u="sng" dirty="0" smtClean="0"/>
              <a:t> options:</a:t>
            </a:r>
          </a:p>
          <a:p>
            <a:r>
              <a:rPr lang="en-GB" dirty="0" smtClean="0"/>
              <a:t>c	count</a:t>
            </a:r>
          </a:p>
          <a:p>
            <a:r>
              <a:rPr lang="en-GB" dirty="0" smtClean="0"/>
              <a:t>v	negate</a:t>
            </a:r>
          </a:p>
          <a:p>
            <a:r>
              <a:rPr lang="en-GB" dirty="0" smtClean="0"/>
              <a:t>n	numbers lines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304800" y="3657600"/>
            <a:ext cx="51816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95800" y="351686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grep</a:t>
            </a:r>
            <a:r>
              <a:rPr lang="en-GB" dirty="0" smtClean="0"/>
              <a:t> -</a:t>
            </a:r>
            <a:r>
              <a:rPr lang="en-GB" dirty="0" err="1" smtClean="0"/>
              <a:t>cv</a:t>
            </a:r>
            <a:r>
              <a:rPr lang="en-GB" dirty="0" smtClean="0"/>
              <a:t> “Christmas” christmas.txt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3124200" y="41148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Include </a:t>
            </a:r>
            <a:r>
              <a:rPr lang="en-GB" b="1" dirty="0" smtClean="0">
                <a:solidFill>
                  <a:srgbClr val="FF0000"/>
                </a:solidFill>
              </a:rPr>
              <a:t>good</a:t>
            </a:r>
            <a:r>
              <a:rPr lang="en-GB" dirty="0" smtClean="0"/>
              <a:t> </a:t>
            </a:r>
            <a:r>
              <a:rPr lang="en-GB" i="1" dirty="0" smtClean="0"/>
              <a:t>.......and later in the text the word...</a:t>
            </a:r>
            <a:r>
              <a:rPr lang="en-GB" dirty="0" smtClean="0"/>
              <a:t> </a:t>
            </a:r>
            <a:r>
              <a:rPr lang="en-GB" b="1" dirty="0" smtClean="0">
                <a:solidFill>
                  <a:srgbClr val="FF0000"/>
                </a:solidFill>
              </a:rPr>
              <a:t>old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4495800" y="46482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grep</a:t>
            </a:r>
            <a:r>
              <a:rPr lang="en-GB" dirty="0" smtClean="0"/>
              <a:t> -c “good.*old” christmas.txt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3124200" y="52578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Include </a:t>
            </a:r>
            <a:r>
              <a:rPr lang="en-GB" b="1" dirty="0" smtClean="0">
                <a:solidFill>
                  <a:srgbClr val="FF0000"/>
                </a:solidFill>
              </a:rPr>
              <a:t>good</a:t>
            </a:r>
            <a:r>
              <a:rPr lang="en-GB" dirty="0" smtClean="0"/>
              <a:t>, but not </a:t>
            </a:r>
            <a:r>
              <a:rPr lang="en-GB" b="1" dirty="0" smtClean="0">
                <a:solidFill>
                  <a:srgbClr val="FF0000"/>
                </a:solidFill>
              </a:rPr>
              <a:t>old</a:t>
            </a:r>
            <a:r>
              <a:rPr lang="en-GB" dirty="0" smtClean="0"/>
              <a:t> later on?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4495800" y="572666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grep</a:t>
            </a:r>
            <a:r>
              <a:rPr lang="en-GB" dirty="0" smtClean="0"/>
              <a:t> -c “good.*[^o][^l][^d]” christmas.txt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 to </a:t>
            </a:r>
            <a:r>
              <a:rPr lang="fr-FR" dirty="0" err="1" smtClean="0"/>
              <a:t>regular</a:t>
            </a:r>
            <a:r>
              <a:rPr lang="fr-FR" dirty="0" smtClean="0"/>
              <a:t> expression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18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Finding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lines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by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regex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Grep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1066800"/>
            <a:ext cx="32766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u="sng" dirty="0" smtClean="0"/>
              <a:t>You can </a:t>
            </a:r>
            <a:r>
              <a:rPr lang="en-GB" i="1" u="sng" dirty="0" smtClean="0">
                <a:solidFill>
                  <a:srgbClr val="00B0F0"/>
                </a:solidFill>
              </a:rPr>
              <a:t>ALSO</a:t>
            </a:r>
            <a:r>
              <a:rPr lang="en-GB" i="1" u="sng" dirty="0" smtClean="0"/>
              <a:t> use:</a:t>
            </a:r>
            <a:endParaRPr lang="en-GB" dirty="0" smtClean="0"/>
          </a:p>
          <a:p>
            <a:r>
              <a:rPr lang="en-GB" sz="3200" dirty="0" smtClean="0"/>
              <a:t>[] </a:t>
            </a:r>
            <a:r>
              <a:rPr lang="en-GB" dirty="0" smtClean="0"/>
              <a:t>for alternative characters</a:t>
            </a:r>
          </a:p>
          <a:p>
            <a:r>
              <a:rPr lang="en-GB" sz="2400" dirty="0" smtClean="0"/>
              <a:t>[[:</a:t>
            </a:r>
            <a:r>
              <a:rPr lang="en-GB" sz="2400" dirty="0" err="1" smtClean="0"/>
              <a:t>alnum</a:t>
            </a:r>
            <a:r>
              <a:rPr lang="en-GB" sz="2400" dirty="0" smtClean="0"/>
              <a:t>:]] a-zA-Z0-9</a:t>
            </a:r>
          </a:p>
          <a:p>
            <a:r>
              <a:rPr lang="en-GB" sz="2400" dirty="0" smtClean="0"/>
              <a:t>[[:alpha:]] a-</a:t>
            </a:r>
            <a:r>
              <a:rPr lang="en-GB" sz="2400" dirty="0" err="1" smtClean="0"/>
              <a:t>zA</a:t>
            </a:r>
            <a:r>
              <a:rPr lang="en-GB" sz="2400" dirty="0" smtClean="0"/>
              <a:t>-Z</a:t>
            </a:r>
          </a:p>
          <a:p>
            <a:r>
              <a:rPr lang="en-GB" sz="2400" dirty="0" smtClean="0"/>
              <a:t>[[:lower:]] a-z</a:t>
            </a:r>
          </a:p>
          <a:p>
            <a:r>
              <a:rPr lang="en-GB" sz="2400" dirty="0" smtClean="0"/>
              <a:t>[[:upper:]] A-Z</a:t>
            </a:r>
          </a:p>
          <a:p>
            <a:r>
              <a:rPr lang="en-GB" sz="2400" dirty="0" smtClean="0"/>
              <a:t>[[:digit:]] 0-9</a:t>
            </a:r>
          </a:p>
          <a:p>
            <a:r>
              <a:rPr lang="en-GB" sz="2400" dirty="0" smtClean="0"/>
              <a:t>[[:space:]]</a:t>
            </a:r>
          </a:p>
          <a:p>
            <a:endParaRPr lang="en-GB" dirty="0" smtClean="0"/>
          </a:p>
          <a:p>
            <a:pPr algn="ctr"/>
            <a:r>
              <a:rPr lang="en-GB" i="1" u="sng" dirty="0" err="1" smtClean="0"/>
              <a:t>Grep</a:t>
            </a:r>
            <a:r>
              <a:rPr lang="en-GB" i="1" u="sng" dirty="0" smtClean="0"/>
              <a:t> options:</a:t>
            </a:r>
          </a:p>
          <a:p>
            <a:r>
              <a:rPr lang="en-GB" dirty="0" err="1" smtClean="0"/>
              <a:t>i</a:t>
            </a:r>
            <a:r>
              <a:rPr lang="en-GB" dirty="0" smtClean="0"/>
              <a:t>	Ignore case</a:t>
            </a:r>
          </a:p>
          <a:p>
            <a:r>
              <a:rPr lang="en-GB" dirty="0" smtClean="0"/>
              <a:t>w	Match whole word</a:t>
            </a:r>
          </a:p>
          <a:p>
            <a:r>
              <a:rPr lang="en-GB" dirty="0" smtClean="0"/>
              <a:t>E	For extended... adds</a:t>
            </a:r>
          </a:p>
          <a:p>
            <a:r>
              <a:rPr lang="en-GB" dirty="0" smtClean="0"/>
              <a:t>	+ </a:t>
            </a:r>
          </a:p>
          <a:p>
            <a:r>
              <a:rPr lang="en-GB" dirty="0" smtClean="0"/>
              <a:t>	?</a:t>
            </a:r>
          </a:p>
          <a:p>
            <a:r>
              <a:rPr lang="en-GB" dirty="0" smtClean="0"/>
              <a:t>	( )</a:t>
            </a:r>
            <a:endParaRPr lang="en-GB" dirty="0"/>
          </a:p>
        </p:txBody>
      </p:sp>
      <p:pic>
        <p:nvPicPr>
          <p:cNvPr id="11" name="Picture 10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90600"/>
            <a:ext cx="6233160" cy="5227320"/>
          </a:xfrm>
          <a:prstGeom prst="rect">
            <a:avLst/>
          </a:prstGeom>
        </p:spPr>
      </p:pic>
      <p:pic>
        <p:nvPicPr>
          <p:cNvPr id="12" name="Picture 11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990600"/>
            <a:ext cx="6233160" cy="52273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40380" y="2766060"/>
            <a:ext cx="5943600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How would you find all stocks that are worth hundreds of dollars? (i.e. from $100 to $999)</a:t>
            </a:r>
            <a:endParaRPr lang="en-GB" sz="2200" dirty="0"/>
          </a:p>
        </p:txBody>
      </p:sp>
      <p:pic>
        <p:nvPicPr>
          <p:cNvPr id="15" name="Picture 14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990600"/>
            <a:ext cx="6233160" cy="5227320"/>
          </a:xfrm>
          <a:prstGeom prst="rect">
            <a:avLst/>
          </a:prstGeom>
        </p:spPr>
      </p:pic>
      <p:pic>
        <p:nvPicPr>
          <p:cNvPr id="16" name="Picture 15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990600"/>
            <a:ext cx="6233160" cy="5227320"/>
          </a:xfrm>
          <a:prstGeom prst="rect">
            <a:avLst/>
          </a:prstGeom>
        </p:spPr>
      </p:pic>
      <p:pic>
        <p:nvPicPr>
          <p:cNvPr id="17" name="Picture 16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5600" y="990600"/>
            <a:ext cx="6233160" cy="5227320"/>
          </a:xfrm>
          <a:prstGeom prst="rect">
            <a:avLst/>
          </a:prstGeom>
        </p:spPr>
      </p:pic>
      <p:pic>
        <p:nvPicPr>
          <p:cNvPr id="18" name="Picture 17" descr="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5600" y="990600"/>
            <a:ext cx="6233160" cy="5227320"/>
          </a:xfrm>
          <a:prstGeom prst="rect">
            <a:avLst/>
          </a:prstGeom>
        </p:spPr>
      </p:pic>
      <p:pic>
        <p:nvPicPr>
          <p:cNvPr id="19" name="Picture 18" descr="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5600" y="990600"/>
            <a:ext cx="6233160" cy="5227320"/>
          </a:xfrm>
          <a:prstGeom prst="rect">
            <a:avLst/>
          </a:prstGeom>
        </p:spPr>
      </p:pic>
      <p:pic>
        <p:nvPicPr>
          <p:cNvPr id="20" name="Picture 19" descr="code-34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2590800"/>
            <a:ext cx="5181600" cy="2731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 to </a:t>
            </a:r>
            <a:r>
              <a:rPr lang="fr-FR" dirty="0" err="1" smtClean="0"/>
              <a:t>regular</a:t>
            </a:r>
            <a:r>
              <a:rPr lang="fr-FR" dirty="0" smtClean="0"/>
              <a:t> expression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19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Finding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lines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by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regex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Grep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1066800"/>
            <a:ext cx="32766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u="sng" dirty="0" smtClean="0"/>
              <a:t>You can </a:t>
            </a:r>
            <a:r>
              <a:rPr lang="en-GB" i="1" u="sng" dirty="0" smtClean="0">
                <a:solidFill>
                  <a:srgbClr val="00B0F0"/>
                </a:solidFill>
              </a:rPr>
              <a:t>ALSO</a:t>
            </a:r>
            <a:r>
              <a:rPr lang="en-GB" i="1" u="sng" dirty="0" smtClean="0"/>
              <a:t> use:</a:t>
            </a:r>
            <a:endParaRPr lang="en-GB" dirty="0" smtClean="0"/>
          </a:p>
          <a:p>
            <a:r>
              <a:rPr lang="en-GB" sz="3200" dirty="0" smtClean="0"/>
              <a:t>[] </a:t>
            </a:r>
            <a:r>
              <a:rPr lang="en-GB" dirty="0" smtClean="0"/>
              <a:t>for alternative characters</a:t>
            </a:r>
          </a:p>
          <a:p>
            <a:r>
              <a:rPr lang="en-GB" sz="2400" dirty="0" smtClean="0"/>
              <a:t>[[:</a:t>
            </a:r>
            <a:r>
              <a:rPr lang="en-GB" sz="2400" dirty="0" err="1" smtClean="0"/>
              <a:t>alnum</a:t>
            </a:r>
            <a:r>
              <a:rPr lang="en-GB" sz="2400" dirty="0" smtClean="0"/>
              <a:t>:]] a-zA-Z0-9</a:t>
            </a:r>
          </a:p>
          <a:p>
            <a:r>
              <a:rPr lang="en-GB" sz="2400" dirty="0" smtClean="0"/>
              <a:t>[[:alpha:]] a-</a:t>
            </a:r>
            <a:r>
              <a:rPr lang="en-GB" sz="2400" dirty="0" err="1" smtClean="0"/>
              <a:t>zA</a:t>
            </a:r>
            <a:r>
              <a:rPr lang="en-GB" sz="2400" dirty="0" smtClean="0"/>
              <a:t>-Z</a:t>
            </a:r>
          </a:p>
          <a:p>
            <a:r>
              <a:rPr lang="en-GB" sz="2400" dirty="0" smtClean="0"/>
              <a:t>[[:lower:]] a-z</a:t>
            </a:r>
          </a:p>
          <a:p>
            <a:r>
              <a:rPr lang="en-GB" sz="2400" dirty="0" smtClean="0"/>
              <a:t>[[:upper:]] A-Z</a:t>
            </a:r>
          </a:p>
          <a:p>
            <a:r>
              <a:rPr lang="en-GB" sz="2400" dirty="0" smtClean="0"/>
              <a:t>[[:digit:]] 0-9</a:t>
            </a:r>
          </a:p>
          <a:p>
            <a:r>
              <a:rPr lang="en-GB" sz="2400" dirty="0" smtClean="0"/>
              <a:t>[[:space:]]</a:t>
            </a:r>
          </a:p>
          <a:p>
            <a:endParaRPr lang="en-GB" dirty="0" smtClean="0"/>
          </a:p>
          <a:p>
            <a:pPr algn="ctr"/>
            <a:r>
              <a:rPr lang="en-GB" i="1" u="sng" dirty="0" err="1" smtClean="0"/>
              <a:t>Grep</a:t>
            </a:r>
            <a:r>
              <a:rPr lang="en-GB" i="1" u="sng" dirty="0" smtClean="0"/>
              <a:t> options:</a:t>
            </a:r>
          </a:p>
          <a:p>
            <a:r>
              <a:rPr lang="en-GB" dirty="0" err="1" smtClean="0"/>
              <a:t>i</a:t>
            </a:r>
            <a:r>
              <a:rPr lang="en-GB" dirty="0" smtClean="0"/>
              <a:t>	Ignore case</a:t>
            </a:r>
          </a:p>
          <a:p>
            <a:r>
              <a:rPr lang="en-GB" dirty="0" smtClean="0"/>
              <a:t>w	Match whole word</a:t>
            </a:r>
          </a:p>
          <a:p>
            <a:r>
              <a:rPr lang="en-GB" dirty="0" smtClean="0"/>
              <a:t>E	For extended... adds</a:t>
            </a:r>
          </a:p>
          <a:p>
            <a:r>
              <a:rPr lang="en-GB" dirty="0" smtClean="0"/>
              <a:t>	+ </a:t>
            </a:r>
          </a:p>
          <a:p>
            <a:r>
              <a:rPr lang="en-GB" dirty="0" smtClean="0"/>
              <a:t>	?</a:t>
            </a:r>
          </a:p>
          <a:p>
            <a:r>
              <a:rPr lang="en-GB" dirty="0" smtClean="0"/>
              <a:t>	( 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3208020" y="4290060"/>
            <a:ext cx="541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 smtClean="0">
                <a:solidFill>
                  <a:schemeClr val="bg1"/>
                </a:solidFill>
              </a:rPr>
              <a:t>How can you list only those that don’t have numbers in their names?</a:t>
            </a:r>
            <a:endParaRPr lang="en-GB" sz="2200" b="1" dirty="0">
              <a:solidFill>
                <a:schemeClr val="bg1"/>
              </a:solidFill>
            </a:endParaRPr>
          </a:p>
        </p:txBody>
      </p:sp>
      <p:pic>
        <p:nvPicPr>
          <p:cNvPr id="16" name="Picture 15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273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971800" y="2895600"/>
            <a:ext cx="6019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How would you list all stocks whose volume is at least 1M?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 to </a:t>
            </a:r>
            <a:r>
              <a:rPr lang="fr-FR" dirty="0" err="1" smtClean="0"/>
              <a:t>regular</a:t>
            </a:r>
            <a:r>
              <a:rPr lang="fr-FR" dirty="0" smtClean="0"/>
              <a:t> expression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12954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to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construct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regular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expressions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2192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19812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438400"/>
            <a:ext cx="4343400" cy="3235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 to </a:t>
            </a:r>
            <a:r>
              <a:rPr lang="fr-FR" dirty="0" err="1" smtClean="0"/>
              <a:t>regular</a:t>
            </a:r>
            <a:r>
              <a:rPr lang="fr-FR" dirty="0" smtClean="0"/>
              <a:t> expression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20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Finding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lines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by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regex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Grep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1066800"/>
            <a:ext cx="32766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u="sng" dirty="0" smtClean="0"/>
              <a:t>You can </a:t>
            </a:r>
            <a:r>
              <a:rPr lang="en-GB" i="1" u="sng" dirty="0" smtClean="0">
                <a:solidFill>
                  <a:srgbClr val="00B0F0"/>
                </a:solidFill>
              </a:rPr>
              <a:t>ALSO</a:t>
            </a:r>
            <a:r>
              <a:rPr lang="en-GB" i="1" u="sng" dirty="0" smtClean="0"/>
              <a:t> use:</a:t>
            </a:r>
            <a:endParaRPr lang="en-GB" dirty="0" smtClean="0"/>
          </a:p>
          <a:p>
            <a:r>
              <a:rPr lang="en-GB" sz="3200" dirty="0" smtClean="0"/>
              <a:t>[] </a:t>
            </a:r>
            <a:r>
              <a:rPr lang="en-GB" dirty="0" smtClean="0"/>
              <a:t>for alternative characters</a:t>
            </a:r>
          </a:p>
          <a:p>
            <a:r>
              <a:rPr lang="en-GB" sz="2400" dirty="0" smtClean="0"/>
              <a:t>[[:</a:t>
            </a:r>
            <a:r>
              <a:rPr lang="en-GB" sz="2400" dirty="0" err="1" smtClean="0"/>
              <a:t>alnum</a:t>
            </a:r>
            <a:r>
              <a:rPr lang="en-GB" sz="2400" dirty="0" smtClean="0"/>
              <a:t>:]] a-zA-Z0-9</a:t>
            </a:r>
          </a:p>
          <a:p>
            <a:r>
              <a:rPr lang="en-GB" sz="2400" dirty="0" smtClean="0"/>
              <a:t>[[:alpha:]] a-</a:t>
            </a:r>
            <a:r>
              <a:rPr lang="en-GB" sz="2400" dirty="0" err="1" smtClean="0"/>
              <a:t>zA</a:t>
            </a:r>
            <a:r>
              <a:rPr lang="en-GB" sz="2400" dirty="0" smtClean="0"/>
              <a:t>-Z</a:t>
            </a:r>
          </a:p>
          <a:p>
            <a:r>
              <a:rPr lang="en-GB" sz="2400" dirty="0" smtClean="0"/>
              <a:t>[[:lower:]] a-z</a:t>
            </a:r>
          </a:p>
          <a:p>
            <a:r>
              <a:rPr lang="en-GB" sz="2400" dirty="0" smtClean="0"/>
              <a:t>[[:upper:]] A-Z</a:t>
            </a:r>
          </a:p>
          <a:p>
            <a:r>
              <a:rPr lang="en-GB" sz="2400" dirty="0" smtClean="0"/>
              <a:t>[[:digit:]] 0-9</a:t>
            </a:r>
          </a:p>
          <a:p>
            <a:r>
              <a:rPr lang="en-GB" sz="2400" dirty="0" smtClean="0"/>
              <a:t>[[:space:]]</a:t>
            </a:r>
          </a:p>
          <a:p>
            <a:endParaRPr lang="en-GB" dirty="0" smtClean="0"/>
          </a:p>
          <a:p>
            <a:pPr algn="ctr"/>
            <a:r>
              <a:rPr lang="en-GB" i="1" u="sng" dirty="0" err="1" smtClean="0"/>
              <a:t>Grep</a:t>
            </a:r>
            <a:r>
              <a:rPr lang="en-GB" i="1" u="sng" dirty="0" smtClean="0"/>
              <a:t> options:</a:t>
            </a:r>
          </a:p>
          <a:p>
            <a:r>
              <a:rPr lang="en-GB" dirty="0" err="1" smtClean="0"/>
              <a:t>i</a:t>
            </a:r>
            <a:r>
              <a:rPr lang="en-GB" dirty="0" smtClean="0"/>
              <a:t>	Ignore case</a:t>
            </a:r>
          </a:p>
          <a:p>
            <a:r>
              <a:rPr lang="en-GB" dirty="0" smtClean="0"/>
              <a:t>w	Match whole word</a:t>
            </a:r>
          </a:p>
          <a:p>
            <a:r>
              <a:rPr lang="en-GB" dirty="0" smtClean="0"/>
              <a:t>E	For extended... adds</a:t>
            </a:r>
          </a:p>
          <a:p>
            <a:r>
              <a:rPr lang="en-GB" dirty="0" smtClean="0"/>
              <a:t>	+ </a:t>
            </a:r>
          </a:p>
          <a:p>
            <a:r>
              <a:rPr lang="en-GB" dirty="0" smtClean="0"/>
              <a:t>	?</a:t>
            </a:r>
          </a:p>
          <a:p>
            <a:r>
              <a:rPr lang="en-GB" dirty="0" smtClean="0"/>
              <a:t>	( )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191000" y="21336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How would you list all bash scripts in the current folder and subfolders?</a:t>
            </a:r>
            <a:endParaRPr lang="en-GB" dirty="0"/>
          </a:p>
        </p:txBody>
      </p:sp>
      <p:pic>
        <p:nvPicPr>
          <p:cNvPr id="12" name="Picture 11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273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08020" y="4290060"/>
            <a:ext cx="541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 smtClean="0">
                <a:solidFill>
                  <a:schemeClr val="bg1"/>
                </a:solidFill>
              </a:rPr>
              <a:t>How can you list only those that don’t have numbers in their names?</a:t>
            </a:r>
            <a:endParaRPr lang="en-GB" sz="2200" b="1" dirty="0">
              <a:solidFill>
                <a:schemeClr val="bg1"/>
              </a:solidFill>
            </a:endParaRPr>
          </a:p>
        </p:txBody>
      </p:sp>
      <p:pic>
        <p:nvPicPr>
          <p:cNvPr id="14" name="Picture 13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27320"/>
          </a:xfrm>
          <a:prstGeom prst="rect">
            <a:avLst/>
          </a:prstGeom>
        </p:spPr>
      </p:pic>
      <p:pic>
        <p:nvPicPr>
          <p:cNvPr id="15" name="Picture 14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990600"/>
            <a:ext cx="6233160" cy="5227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 to </a:t>
            </a:r>
            <a:r>
              <a:rPr lang="fr-FR" dirty="0" err="1" smtClean="0"/>
              <a:t>regular</a:t>
            </a:r>
            <a:r>
              <a:rPr lang="fr-FR" dirty="0" smtClean="0"/>
              <a:t> expression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21</a:t>
            </a:r>
            <a:endParaRPr lang="fr-CA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0" y="2768025"/>
            <a:ext cx="6019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Stream editors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733800" y="26670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495800" y="3503612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sed_awk_boo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3000"/>
            <a:ext cx="3135478" cy="411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Freeform 13"/>
          <p:cNvSpPr/>
          <p:nvPr/>
        </p:nvSpPr>
        <p:spPr>
          <a:xfrm>
            <a:off x="1367073" y="4925085"/>
            <a:ext cx="3241141" cy="1050202"/>
          </a:xfrm>
          <a:custGeom>
            <a:avLst/>
            <a:gdLst>
              <a:gd name="connsiteX0" fmla="*/ 3241141 w 3241141"/>
              <a:gd name="connsiteY0" fmla="*/ 389299 h 1050202"/>
              <a:gd name="connsiteX1" fmla="*/ 2670773 w 3241141"/>
              <a:gd name="connsiteY1" fmla="*/ 914400 h 1050202"/>
              <a:gd name="connsiteX2" fmla="*/ 1430448 w 3241141"/>
              <a:gd name="connsiteY2" fmla="*/ 1004935 h 1050202"/>
              <a:gd name="connsiteX3" fmla="*/ 488887 w 3241141"/>
              <a:gd name="connsiteY3" fmla="*/ 642796 h 1050202"/>
              <a:gd name="connsiteX4" fmla="*/ 0 w 3241141"/>
              <a:gd name="connsiteY4" fmla="*/ 0 h 105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141" h="1050202">
                <a:moveTo>
                  <a:pt x="3241141" y="389299"/>
                </a:moveTo>
                <a:cubicBezTo>
                  <a:pt x="3106848" y="600546"/>
                  <a:pt x="2972555" y="811794"/>
                  <a:pt x="2670773" y="914400"/>
                </a:cubicBezTo>
                <a:cubicBezTo>
                  <a:pt x="2368991" y="1017006"/>
                  <a:pt x="1794096" y="1050202"/>
                  <a:pt x="1430448" y="1004935"/>
                </a:cubicBezTo>
                <a:cubicBezTo>
                  <a:pt x="1066800" y="959668"/>
                  <a:pt x="727295" y="810285"/>
                  <a:pt x="488887" y="642796"/>
                </a:cubicBezTo>
                <a:cubicBezTo>
                  <a:pt x="250479" y="475307"/>
                  <a:pt x="125239" y="237653"/>
                  <a:pt x="0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/>
          <p:cNvCxnSpPr>
            <a:stCxn id="14" idx="4"/>
          </p:cNvCxnSpPr>
          <p:nvPr/>
        </p:nvCxnSpPr>
        <p:spPr>
          <a:xfrm flipH="1" flipV="1">
            <a:off x="1066800" y="4267200"/>
            <a:ext cx="300273" cy="65788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62400" y="4456093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Stream editor</a:t>
            </a:r>
          </a:p>
          <a:p>
            <a:r>
              <a:rPr lang="en-GB" sz="2800" dirty="0" smtClean="0"/>
              <a:t>Introduced in 1974</a:t>
            </a:r>
            <a:endParaRPr lang="en-GB" sz="2800" dirty="0"/>
          </a:p>
        </p:txBody>
      </p:sp>
      <p:sp>
        <p:nvSpPr>
          <p:cNvPr id="18" name="Freeform 17"/>
          <p:cNvSpPr/>
          <p:nvPr/>
        </p:nvSpPr>
        <p:spPr>
          <a:xfrm>
            <a:off x="3921660" y="885731"/>
            <a:ext cx="2174340" cy="1530035"/>
          </a:xfrm>
          <a:custGeom>
            <a:avLst/>
            <a:gdLst>
              <a:gd name="connsiteX0" fmla="*/ 1421394 w 2174340"/>
              <a:gd name="connsiteY0" fmla="*/ 0 h 1530035"/>
              <a:gd name="connsiteX1" fmla="*/ 1937441 w 2174340"/>
              <a:gd name="connsiteY1" fmla="*/ 968720 h 1530035"/>
              <a:gd name="connsiteX2" fmla="*/ 0 w 2174340"/>
              <a:gd name="connsiteY2" fmla="*/ 1530035 h 153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4340" h="1530035">
                <a:moveTo>
                  <a:pt x="1421394" y="0"/>
                </a:moveTo>
                <a:cubicBezTo>
                  <a:pt x="1797867" y="356857"/>
                  <a:pt x="2174340" y="713714"/>
                  <a:pt x="1937441" y="968720"/>
                </a:cubicBezTo>
                <a:cubicBezTo>
                  <a:pt x="1700542" y="1223726"/>
                  <a:pt x="850271" y="1376880"/>
                  <a:pt x="0" y="1530035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Arrow Connector 19"/>
          <p:cNvCxnSpPr>
            <a:stCxn id="18" idx="2"/>
          </p:cNvCxnSpPr>
          <p:nvPr/>
        </p:nvCxnSpPr>
        <p:spPr>
          <a:xfrm flipH="1">
            <a:off x="3022349" y="2415766"/>
            <a:ext cx="899311" cy="1750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5800" y="0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Language from </a:t>
            </a:r>
            <a:r>
              <a:rPr lang="en-GB" sz="2800" dirty="0" err="1" smtClean="0"/>
              <a:t>Aho</a:t>
            </a:r>
            <a:r>
              <a:rPr lang="en-GB" sz="2800" dirty="0" smtClean="0"/>
              <a:t>, Weinberger &amp; Kernighan. Made in 1977 to manipulate streams of text.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8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 to </a:t>
            </a:r>
            <a:r>
              <a:rPr lang="fr-FR" dirty="0" err="1" smtClean="0"/>
              <a:t>regular</a:t>
            </a:r>
            <a:r>
              <a:rPr lang="fr-FR" dirty="0" smtClean="0"/>
              <a:t> expression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to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construct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regular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expressions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6800" y="1668959"/>
            <a:ext cx="670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A </a:t>
            </a:r>
            <a:r>
              <a:rPr lang="en-GB" sz="2200" b="1" dirty="0" smtClean="0">
                <a:solidFill>
                  <a:srgbClr val="FF0000"/>
                </a:solidFill>
              </a:rPr>
              <a:t>regular expression </a:t>
            </a:r>
            <a:r>
              <a:rPr lang="en-GB" sz="2200" dirty="0" smtClean="0"/>
              <a:t>is a sequence of characters that defines a search pattern, for pattern matching.</a:t>
            </a:r>
            <a:endParaRPr lang="en-GB" sz="2200" dirty="0"/>
          </a:p>
        </p:txBody>
      </p:sp>
      <p:sp>
        <p:nvSpPr>
          <p:cNvPr id="32" name="TextBox 31"/>
          <p:cNvSpPr txBox="1"/>
          <p:nvPr/>
        </p:nvSpPr>
        <p:spPr>
          <a:xfrm>
            <a:off x="1143000" y="3421559"/>
            <a:ext cx="670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We have used </a:t>
            </a:r>
            <a:r>
              <a:rPr lang="en-GB" sz="2200" b="1" dirty="0" smtClean="0">
                <a:solidFill>
                  <a:srgbClr val="FF0000"/>
                </a:solidFill>
              </a:rPr>
              <a:t>wildcard/joker characters </a:t>
            </a:r>
            <a:r>
              <a:rPr lang="en-GB" sz="2200" dirty="0" smtClean="0"/>
              <a:t>like *, !, +... this is much simpler and older than regular expressions.</a:t>
            </a:r>
            <a:endParaRPr lang="en-GB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 to </a:t>
            </a:r>
            <a:r>
              <a:rPr lang="fr-FR" dirty="0" err="1" smtClean="0"/>
              <a:t>regular</a:t>
            </a:r>
            <a:r>
              <a:rPr lang="fr-FR" dirty="0" smtClean="0"/>
              <a:t> expression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to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construct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regular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expressions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12954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Regular expressions can be represent by automata. You move from one state to another when the character you read matches the transition. </a:t>
            </a:r>
            <a:endParaRPr lang="en-GB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2578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If there is no transition for what you read, or you are done reading and have not reached a final state, the word is not accepted. Otherwise, it is.</a:t>
            </a:r>
            <a:endParaRPr lang="en-GB" sz="2200" dirty="0"/>
          </a:p>
        </p:txBody>
      </p:sp>
      <p:sp>
        <p:nvSpPr>
          <p:cNvPr id="13" name="Oval 12"/>
          <p:cNvSpPr/>
          <p:nvPr/>
        </p:nvSpPr>
        <p:spPr>
          <a:xfrm>
            <a:off x="609600" y="24384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914400" y="26670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0</a:t>
            </a:r>
            <a:endParaRPr lang="en-GB" sz="3600" dirty="0"/>
          </a:p>
        </p:txBody>
      </p:sp>
      <p:sp>
        <p:nvSpPr>
          <p:cNvPr id="15" name="Oval 14"/>
          <p:cNvSpPr/>
          <p:nvPr/>
        </p:nvSpPr>
        <p:spPr>
          <a:xfrm>
            <a:off x="2895600" y="24384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3200400" y="26670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1</a:t>
            </a:r>
            <a:endParaRPr lang="en-GB" sz="3600" dirty="0"/>
          </a:p>
        </p:txBody>
      </p:sp>
      <p:cxnSp>
        <p:nvCxnSpPr>
          <p:cNvPr id="18" name="Straight Arrow Connector 17"/>
          <p:cNvCxnSpPr>
            <a:stCxn id="14" idx="3"/>
            <a:endCxn id="15" idx="2"/>
          </p:cNvCxnSpPr>
          <p:nvPr/>
        </p:nvCxnSpPr>
        <p:spPr>
          <a:xfrm flipV="1">
            <a:off x="1676400" y="2971800"/>
            <a:ext cx="1219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81200" y="2448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d</a:t>
            </a:r>
            <a:endParaRPr lang="en-GB" sz="2800" dirty="0"/>
          </a:p>
        </p:txBody>
      </p:sp>
      <p:sp>
        <p:nvSpPr>
          <p:cNvPr id="21" name="Oval 20"/>
          <p:cNvSpPr/>
          <p:nvPr/>
        </p:nvSpPr>
        <p:spPr>
          <a:xfrm>
            <a:off x="5181600" y="24384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5486400" y="26670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2</a:t>
            </a:r>
            <a:endParaRPr lang="en-GB" sz="3600" dirty="0"/>
          </a:p>
        </p:txBody>
      </p:sp>
      <p:cxnSp>
        <p:nvCxnSpPr>
          <p:cNvPr id="23" name="Straight Arrow Connector 22"/>
          <p:cNvCxnSpPr>
            <a:endCxn id="21" idx="2"/>
          </p:cNvCxnSpPr>
          <p:nvPr/>
        </p:nvCxnSpPr>
        <p:spPr>
          <a:xfrm flipV="1">
            <a:off x="3962400" y="2971800"/>
            <a:ext cx="1219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67200" y="2448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</a:t>
            </a:r>
            <a:endParaRPr lang="en-GB" sz="2800" dirty="0"/>
          </a:p>
        </p:txBody>
      </p:sp>
      <p:sp>
        <p:nvSpPr>
          <p:cNvPr id="27" name="Oval 26"/>
          <p:cNvSpPr/>
          <p:nvPr/>
        </p:nvSpPr>
        <p:spPr>
          <a:xfrm>
            <a:off x="7467600" y="2438400"/>
            <a:ext cx="1066800" cy="1066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7772400" y="26670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3</a:t>
            </a:r>
            <a:endParaRPr lang="en-GB" sz="3600" dirty="0"/>
          </a:p>
        </p:txBody>
      </p:sp>
      <p:cxnSp>
        <p:nvCxnSpPr>
          <p:cNvPr id="29" name="Straight Arrow Connector 28"/>
          <p:cNvCxnSpPr>
            <a:endCxn id="27" idx="2"/>
          </p:cNvCxnSpPr>
          <p:nvPr/>
        </p:nvCxnSpPr>
        <p:spPr>
          <a:xfrm flipV="1">
            <a:off x="6248400" y="2971800"/>
            <a:ext cx="1219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553200" y="2448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g</a:t>
            </a:r>
            <a:endParaRPr lang="en-GB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3886200" y="411480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d o t</a:t>
            </a:r>
            <a:endParaRPr lang="en-GB" sz="4400" dirty="0"/>
          </a:p>
        </p:txBody>
      </p:sp>
      <p:sp>
        <p:nvSpPr>
          <p:cNvPr id="32" name="Rectangle 31"/>
          <p:cNvSpPr/>
          <p:nvPr/>
        </p:nvSpPr>
        <p:spPr>
          <a:xfrm>
            <a:off x="3924000" y="4191000"/>
            <a:ext cx="381000" cy="76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914400" y="3124200"/>
            <a:ext cx="381000" cy="381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 descr="red-cross-mark-h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5400" y="3886200"/>
            <a:ext cx="1391215" cy="1391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747 -0.01365 0.01493 -0.02707 0.02865 -0.03562 C 0.04236 -0.04418 0.06163 -0.04812 0.08212 -0.05135 C 0.10261 -0.05459 0.13143 -0.05459 0.15156 -0.05529 C 0.1717 -0.05598 0.18646 -0.06269 0.20295 -0.05529 C 0.21945 -0.04788 0.2349 -0.02915 0.25052 -0.01041 " pathEditMode="relative" ptsTypes="aaaaaA">
                                      <p:cBhvr>
                                        <p:cTn id="4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 0 " pathEditMode="relative" ptsTypes="AA">
                                      <p:cBhvr>
                                        <p:cTn id="5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52 -0.01758 C 0.25886 -0.03077 0.26736 -0.04372 0.29219 -0.05043 C 0.31702 -0.05714 0.3665 -0.05853 0.4 -0.05829 C 0.43351 -0.05806 0.47448 -0.05806 0.49306 -0.04927 C 0.51164 -0.04048 0.51181 -0.02313 0.51198 -0.00555 " pathEditMode="relative" rAng="0" ptsTypes="aaaaA">
                                      <p:cBhvr>
                                        <p:cTn id="5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" y="-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67 -4.02498E-6 L 0.09167 -4.02498E-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5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20" grpId="0"/>
      <p:bldP spid="21" grpId="0" animBg="1"/>
      <p:bldP spid="22" grpId="0"/>
      <p:bldP spid="24" grpId="0"/>
      <p:bldP spid="27" grpId="0" animBg="1"/>
      <p:bldP spid="28" grpId="0"/>
      <p:bldP spid="30" grpId="0"/>
      <p:bldP spid="31" grpId="0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3" grpId="3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 to </a:t>
            </a:r>
            <a:r>
              <a:rPr lang="fr-FR" dirty="0" err="1" smtClean="0"/>
              <a:t>regular</a:t>
            </a:r>
            <a:r>
              <a:rPr lang="fr-FR" dirty="0" smtClean="0"/>
              <a:t> expression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5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to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construct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regular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expressions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1295400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What word(s) would this automaton accept?</a:t>
            </a:r>
            <a:endParaRPr lang="en-GB" sz="2200" dirty="0"/>
          </a:p>
        </p:txBody>
      </p:sp>
      <p:sp>
        <p:nvSpPr>
          <p:cNvPr id="13" name="Oval 12"/>
          <p:cNvSpPr/>
          <p:nvPr/>
        </p:nvSpPr>
        <p:spPr>
          <a:xfrm>
            <a:off x="609600" y="24384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914400" y="26670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0</a:t>
            </a:r>
            <a:endParaRPr lang="en-GB" sz="3600" dirty="0"/>
          </a:p>
        </p:txBody>
      </p:sp>
      <p:sp>
        <p:nvSpPr>
          <p:cNvPr id="15" name="Oval 14"/>
          <p:cNvSpPr/>
          <p:nvPr/>
        </p:nvSpPr>
        <p:spPr>
          <a:xfrm>
            <a:off x="2895600" y="24384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3200400" y="26670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1</a:t>
            </a:r>
            <a:endParaRPr lang="en-GB" sz="3600" dirty="0"/>
          </a:p>
        </p:txBody>
      </p:sp>
      <p:cxnSp>
        <p:nvCxnSpPr>
          <p:cNvPr id="18" name="Straight Arrow Connector 17"/>
          <p:cNvCxnSpPr>
            <a:stCxn id="14" idx="3"/>
            <a:endCxn id="15" idx="2"/>
          </p:cNvCxnSpPr>
          <p:nvPr/>
        </p:nvCxnSpPr>
        <p:spPr>
          <a:xfrm flipV="1">
            <a:off x="1676400" y="2971800"/>
            <a:ext cx="1219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81200" y="2448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d</a:t>
            </a:r>
            <a:endParaRPr lang="en-GB" sz="2800" dirty="0"/>
          </a:p>
        </p:txBody>
      </p:sp>
      <p:sp>
        <p:nvSpPr>
          <p:cNvPr id="21" name="Oval 20"/>
          <p:cNvSpPr/>
          <p:nvPr/>
        </p:nvSpPr>
        <p:spPr>
          <a:xfrm>
            <a:off x="5181600" y="24384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5486400" y="26670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2</a:t>
            </a:r>
            <a:endParaRPr lang="en-GB" sz="3600" dirty="0"/>
          </a:p>
        </p:txBody>
      </p:sp>
      <p:cxnSp>
        <p:nvCxnSpPr>
          <p:cNvPr id="23" name="Straight Arrow Connector 22"/>
          <p:cNvCxnSpPr>
            <a:endCxn id="21" idx="2"/>
          </p:cNvCxnSpPr>
          <p:nvPr/>
        </p:nvCxnSpPr>
        <p:spPr>
          <a:xfrm flipV="1">
            <a:off x="3962400" y="2971800"/>
            <a:ext cx="1219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67200" y="2448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</a:t>
            </a:r>
            <a:endParaRPr lang="en-GB" sz="2800" dirty="0"/>
          </a:p>
        </p:txBody>
      </p:sp>
      <p:sp>
        <p:nvSpPr>
          <p:cNvPr id="27" name="Oval 26"/>
          <p:cNvSpPr/>
          <p:nvPr/>
        </p:nvSpPr>
        <p:spPr>
          <a:xfrm>
            <a:off x="7467600" y="2438400"/>
            <a:ext cx="1066800" cy="1066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7772400" y="26670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3</a:t>
            </a:r>
            <a:endParaRPr lang="en-GB" sz="3600" dirty="0"/>
          </a:p>
        </p:txBody>
      </p:sp>
      <p:cxnSp>
        <p:nvCxnSpPr>
          <p:cNvPr id="29" name="Straight Arrow Connector 28"/>
          <p:cNvCxnSpPr>
            <a:endCxn id="27" idx="2"/>
          </p:cNvCxnSpPr>
          <p:nvPr/>
        </p:nvCxnSpPr>
        <p:spPr>
          <a:xfrm flipV="1">
            <a:off x="6248400" y="2971800"/>
            <a:ext cx="1219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553200" y="2448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g</a:t>
            </a:r>
            <a:endParaRPr lang="en-GB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3886200" y="411480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d o g</a:t>
            </a:r>
            <a:endParaRPr lang="en-GB" sz="4400" dirty="0"/>
          </a:p>
        </p:txBody>
      </p:sp>
      <p:sp>
        <p:nvSpPr>
          <p:cNvPr id="35" name="Freeform 34"/>
          <p:cNvSpPr/>
          <p:nvPr/>
        </p:nvSpPr>
        <p:spPr>
          <a:xfrm>
            <a:off x="7114515" y="3232087"/>
            <a:ext cx="1599445" cy="994372"/>
          </a:xfrm>
          <a:custGeom>
            <a:avLst/>
            <a:gdLst>
              <a:gd name="connsiteX0" fmla="*/ 408915 w 1599445"/>
              <a:gd name="connsiteY0" fmla="*/ 0 h 994372"/>
              <a:gd name="connsiteX1" fmla="*/ 28669 w 1599445"/>
              <a:gd name="connsiteY1" fmla="*/ 316871 h 994372"/>
              <a:gd name="connsiteX2" fmla="*/ 236899 w 1599445"/>
              <a:gd name="connsiteY2" fmla="*/ 896293 h 994372"/>
              <a:gd name="connsiteX3" fmla="*/ 1142245 w 1599445"/>
              <a:gd name="connsiteY3" fmla="*/ 905347 h 994372"/>
              <a:gd name="connsiteX4" fmla="*/ 1549651 w 1599445"/>
              <a:gd name="connsiteY4" fmla="*/ 606582 h 994372"/>
              <a:gd name="connsiteX5" fmla="*/ 1441010 w 1599445"/>
              <a:gd name="connsiteY5" fmla="*/ 434566 h 9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9445" h="994372">
                <a:moveTo>
                  <a:pt x="408915" y="0"/>
                </a:moveTo>
                <a:cubicBezTo>
                  <a:pt x="233126" y="83744"/>
                  <a:pt x="57338" y="167489"/>
                  <a:pt x="28669" y="316871"/>
                </a:cubicBezTo>
                <a:cubicBezTo>
                  <a:pt x="0" y="466253"/>
                  <a:pt x="51303" y="798214"/>
                  <a:pt x="236899" y="896293"/>
                </a:cubicBezTo>
                <a:cubicBezTo>
                  <a:pt x="422495" y="994372"/>
                  <a:pt x="923453" y="953632"/>
                  <a:pt x="1142245" y="905347"/>
                </a:cubicBezTo>
                <a:cubicBezTo>
                  <a:pt x="1361037" y="857062"/>
                  <a:pt x="1499857" y="685046"/>
                  <a:pt x="1549651" y="606582"/>
                </a:cubicBezTo>
                <a:cubicBezTo>
                  <a:pt x="1599445" y="528119"/>
                  <a:pt x="1520227" y="481342"/>
                  <a:pt x="1441010" y="434566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Arrow Connector 36"/>
          <p:cNvCxnSpPr>
            <a:stCxn id="35" idx="5"/>
          </p:cNvCxnSpPr>
          <p:nvPr/>
        </p:nvCxnSpPr>
        <p:spPr>
          <a:xfrm flipH="1" flipV="1">
            <a:off x="8229600" y="3505200"/>
            <a:ext cx="325925" cy="1614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886200" y="4793159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d o g s</a:t>
            </a:r>
            <a:endParaRPr lang="en-GB" sz="4400" dirty="0"/>
          </a:p>
        </p:txBody>
      </p:sp>
      <p:sp>
        <p:nvSpPr>
          <p:cNvPr id="39" name="TextBox 38"/>
          <p:cNvSpPr txBox="1"/>
          <p:nvPr/>
        </p:nvSpPr>
        <p:spPr>
          <a:xfrm>
            <a:off x="7467600" y="37338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s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 to </a:t>
            </a:r>
            <a:r>
              <a:rPr lang="fr-FR" dirty="0" err="1" smtClean="0"/>
              <a:t>regular</a:t>
            </a:r>
            <a:r>
              <a:rPr lang="fr-FR" dirty="0" smtClean="0"/>
              <a:t> expression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6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to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construct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regular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expressions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1295400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A transition that accepts any symbol is shown by </a:t>
            </a:r>
            <a:r>
              <a:rPr lang="el-GR" sz="2200" dirty="0" smtClean="0"/>
              <a:t>ε</a:t>
            </a:r>
            <a:endParaRPr lang="en-GB" sz="2200" dirty="0"/>
          </a:p>
        </p:txBody>
      </p:sp>
      <p:sp>
        <p:nvSpPr>
          <p:cNvPr id="13" name="Oval 12"/>
          <p:cNvSpPr/>
          <p:nvPr/>
        </p:nvSpPr>
        <p:spPr>
          <a:xfrm>
            <a:off x="609600" y="24384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914400" y="26670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0</a:t>
            </a:r>
            <a:endParaRPr lang="en-GB" sz="3600" dirty="0"/>
          </a:p>
        </p:txBody>
      </p:sp>
      <p:sp>
        <p:nvSpPr>
          <p:cNvPr id="15" name="Oval 14"/>
          <p:cNvSpPr/>
          <p:nvPr/>
        </p:nvSpPr>
        <p:spPr>
          <a:xfrm>
            <a:off x="2895600" y="24384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3200400" y="26670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1</a:t>
            </a:r>
            <a:endParaRPr lang="en-GB" sz="3600" dirty="0"/>
          </a:p>
        </p:txBody>
      </p:sp>
      <p:cxnSp>
        <p:nvCxnSpPr>
          <p:cNvPr id="18" name="Straight Arrow Connector 17"/>
          <p:cNvCxnSpPr>
            <a:stCxn id="14" idx="3"/>
            <a:endCxn id="15" idx="2"/>
          </p:cNvCxnSpPr>
          <p:nvPr/>
        </p:nvCxnSpPr>
        <p:spPr>
          <a:xfrm flipV="1">
            <a:off x="1676400" y="2971800"/>
            <a:ext cx="1219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81200" y="2448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d</a:t>
            </a:r>
            <a:endParaRPr lang="en-GB" sz="2800" dirty="0"/>
          </a:p>
        </p:txBody>
      </p:sp>
      <p:sp>
        <p:nvSpPr>
          <p:cNvPr id="21" name="Oval 20"/>
          <p:cNvSpPr/>
          <p:nvPr/>
        </p:nvSpPr>
        <p:spPr>
          <a:xfrm>
            <a:off x="5181600" y="24384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5486400" y="26670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2</a:t>
            </a:r>
            <a:endParaRPr lang="en-GB" sz="3600" dirty="0"/>
          </a:p>
        </p:txBody>
      </p:sp>
      <p:cxnSp>
        <p:nvCxnSpPr>
          <p:cNvPr id="23" name="Straight Arrow Connector 22"/>
          <p:cNvCxnSpPr>
            <a:endCxn id="21" idx="2"/>
          </p:cNvCxnSpPr>
          <p:nvPr/>
        </p:nvCxnSpPr>
        <p:spPr>
          <a:xfrm flipV="1">
            <a:off x="3962400" y="2971800"/>
            <a:ext cx="1219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67200" y="2448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</a:t>
            </a:r>
            <a:endParaRPr lang="en-GB" sz="2800" dirty="0"/>
          </a:p>
        </p:txBody>
      </p:sp>
      <p:sp>
        <p:nvSpPr>
          <p:cNvPr id="27" name="Oval 26"/>
          <p:cNvSpPr/>
          <p:nvPr/>
        </p:nvSpPr>
        <p:spPr>
          <a:xfrm>
            <a:off x="7467600" y="2438400"/>
            <a:ext cx="1066800" cy="1066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7772400" y="26670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3</a:t>
            </a:r>
            <a:endParaRPr lang="en-GB" sz="3600" dirty="0"/>
          </a:p>
        </p:txBody>
      </p:sp>
      <p:cxnSp>
        <p:nvCxnSpPr>
          <p:cNvPr id="29" name="Straight Arrow Connector 28"/>
          <p:cNvCxnSpPr>
            <a:endCxn id="27" idx="2"/>
          </p:cNvCxnSpPr>
          <p:nvPr/>
        </p:nvCxnSpPr>
        <p:spPr>
          <a:xfrm flipV="1">
            <a:off x="6248400" y="2971800"/>
            <a:ext cx="1219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553200" y="2448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ε</a:t>
            </a:r>
            <a:endParaRPr lang="en-GB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3886200" y="320040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d o t</a:t>
            </a:r>
            <a:endParaRPr lang="en-GB" sz="4400" dirty="0"/>
          </a:p>
        </p:txBody>
      </p:sp>
      <p:sp>
        <p:nvSpPr>
          <p:cNvPr id="35" name="TextBox 34"/>
          <p:cNvSpPr txBox="1"/>
          <p:nvPr/>
        </p:nvSpPr>
        <p:spPr>
          <a:xfrm>
            <a:off x="3886200" y="381000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d o g</a:t>
            </a:r>
            <a:endParaRPr lang="en-GB" sz="4400" dirty="0"/>
          </a:p>
        </p:txBody>
      </p:sp>
      <p:sp>
        <p:nvSpPr>
          <p:cNvPr id="36" name="TextBox 35"/>
          <p:cNvSpPr txBox="1"/>
          <p:nvPr/>
        </p:nvSpPr>
        <p:spPr>
          <a:xfrm>
            <a:off x="3886200" y="4488359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d o m</a:t>
            </a:r>
            <a:endParaRPr lang="en-GB" sz="4400"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5097959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d o</a:t>
            </a:r>
            <a:endParaRPr lang="en-GB" sz="4400" dirty="0"/>
          </a:p>
        </p:txBody>
      </p:sp>
      <p:sp>
        <p:nvSpPr>
          <p:cNvPr id="38" name="TextBox 37"/>
          <p:cNvSpPr txBox="1"/>
          <p:nvPr/>
        </p:nvSpPr>
        <p:spPr>
          <a:xfrm>
            <a:off x="3886200" y="5631359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d </a:t>
            </a:r>
            <a:r>
              <a:rPr lang="en-GB" sz="4400" dirty="0" err="1" smtClean="0"/>
              <a:t>i</a:t>
            </a:r>
            <a:r>
              <a:rPr lang="en-GB" sz="4400" dirty="0" smtClean="0"/>
              <a:t> m</a:t>
            </a:r>
            <a:endParaRPr lang="en-GB" sz="4400" dirty="0"/>
          </a:p>
        </p:txBody>
      </p:sp>
      <p:pic>
        <p:nvPicPr>
          <p:cNvPr id="34" name="Picture 33" descr="red-cross-mark-h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5200" y="5257800"/>
            <a:ext cx="457200" cy="457200"/>
          </a:xfrm>
          <a:prstGeom prst="rect">
            <a:avLst/>
          </a:prstGeom>
        </p:spPr>
      </p:pic>
      <p:pic>
        <p:nvPicPr>
          <p:cNvPr id="39" name="Picture 38" descr="red-cross-mark-h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5200" y="5791200"/>
            <a:ext cx="457200" cy="457200"/>
          </a:xfrm>
          <a:prstGeom prst="rect">
            <a:avLst/>
          </a:prstGeom>
        </p:spPr>
      </p:pic>
      <p:pic>
        <p:nvPicPr>
          <p:cNvPr id="40" name="Picture 39" descr="dc85xkGB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1400" y="3429000"/>
            <a:ext cx="428413" cy="408064"/>
          </a:xfrm>
          <a:prstGeom prst="rect">
            <a:avLst/>
          </a:prstGeom>
        </p:spPr>
      </p:pic>
      <p:pic>
        <p:nvPicPr>
          <p:cNvPr id="41" name="Picture 40" descr="dc85xkGB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1400" y="4011536"/>
            <a:ext cx="428413" cy="408064"/>
          </a:xfrm>
          <a:prstGeom prst="rect">
            <a:avLst/>
          </a:prstGeom>
        </p:spPr>
      </p:pic>
      <p:pic>
        <p:nvPicPr>
          <p:cNvPr id="42" name="Picture 41" descr="dc85xkGB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1400" y="4697336"/>
            <a:ext cx="428413" cy="408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/>
      <p:bldP spid="36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 to </a:t>
            </a:r>
            <a:r>
              <a:rPr lang="fr-FR" dirty="0" err="1" smtClean="0"/>
              <a:t>regular</a:t>
            </a:r>
            <a:r>
              <a:rPr lang="fr-FR" dirty="0" smtClean="0"/>
              <a:t> expression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7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to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construct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regular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expressions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1143000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A transition that accepts any symbol is shown by </a:t>
            </a:r>
            <a:r>
              <a:rPr lang="el-GR" sz="2200" dirty="0" smtClean="0"/>
              <a:t>ε</a:t>
            </a:r>
            <a:endParaRPr lang="en-GB" sz="2200" dirty="0"/>
          </a:p>
        </p:txBody>
      </p:sp>
      <p:sp>
        <p:nvSpPr>
          <p:cNvPr id="13" name="Oval 12"/>
          <p:cNvSpPr/>
          <p:nvPr/>
        </p:nvSpPr>
        <p:spPr>
          <a:xfrm>
            <a:off x="609600" y="19812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914400" y="2209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0</a:t>
            </a:r>
            <a:endParaRPr lang="en-GB" sz="3600" dirty="0"/>
          </a:p>
        </p:txBody>
      </p:sp>
      <p:sp>
        <p:nvSpPr>
          <p:cNvPr id="15" name="Oval 14"/>
          <p:cNvSpPr/>
          <p:nvPr/>
        </p:nvSpPr>
        <p:spPr>
          <a:xfrm>
            <a:off x="2514600" y="19812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819400" y="2209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1</a:t>
            </a:r>
            <a:endParaRPr lang="en-GB" sz="3600" dirty="0"/>
          </a:p>
        </p:txBody>
      </p:sp>
      <p:cxnSp>
        <p:nvCxnSpPr>
          <p:cNvPr id="18" name="Straight Arrow Connector 17"/>
          <p:cNvCxnSpPr>
            <a:stCxn id="14" idx="3"/>
          </p:cNvCxnSpPr>
          <p:nvPr/>
        </p:nvCxnSpPr>
        <p:spPr>
          <a:xfrm flipV="1">
            <a:off x="1676400" y="2514600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81200" y="19913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.</a:t>
            </a:r>
            <a:endParaRPr lang="en-GB" sz="2800" dirty="0"/>
          </a:p>
        </p:txBody>
      </p:sp>
      <p:sp>
        <p:nvSpPr>
          <p:cNvPr id="27" name="Oval 26"/>
          <p:cNvSpPr/>
          <p:nvPr/>
        </p:nvSpPr>
        <p:spPr>
          <a:xfrm>
            <a:off x="8001000" y="1981200"/>
            <a:ext cx="1066800" cy="1066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8305800" y="2209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4</a:t>
            </a:r>
            <a:endParaRPr lang="en-GB" sz="3600" dirty="0"/>
          </a:p>
        </p:txBody>
      </p:sp>
      <p:sp>
        <p:nvSpPr>
          <p:cNvPr id="33" name="Freeform 32"/>
          <p:cNvSpPr/>
          <p:nvPr/>
        </p:nvSpPr>
        <p:spPr>
          <a:xfrm>
            <a:off x="304800" y="2743200"/>
            <a:ext cx="1599445" cy="994372"/>
          </a:xfrm>
          <a:custGeom>
            <a:avLst/>
            <a:gdLst>
              <a:gd name="connsiteX0" fmla="*/ 408915 w 1599445"/>
              <a:gd name="connsiteY0" fmla="*/ 0 h 994372"/>
              <a:gd name="connsiteX1" fmla="*/ 28669 w 1599445"/>
              <a:gd name="connsiteY1" fmla="*/ 316871 h 994372"/>
              <a:gd name="connsiteX2" fmla="*/ 236899 w 1599445"/>
              <a:gd name="connsiteY2" fmla="*/ 896293 h 994372"/>
              <a:gd name="connsiteX3" fmla="*/ 1142245 w 1599445"/>
              <a:gd name="connsiteY3" fmla="*/ 905347 h 994372"/>
              <a:gd name="connsiteX4" fmla="*/ 1549651 w 1599445"/>
              <a:gd name="connsiteY4" fmla="*/ 606582 h 994372"/>
              <a:gd name="connsiteX5" fmla="*/ 1441010 w 1599445"/>
              <a:gd name="connsiteY5" fmla="*/ 434566 h 9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9445" h="994372">
                <a:moveTo>
                  <a:pt x="408915" y="0"/>
                </a:moveTo>
                <a:cubicBezTo>
                  <a:pt x="233126" y="83744"/>
                  <a:pt x="57338" y="167489"/>
                  <a:pt x="28669" y="316871"/>
                </a:cubicBezTo>
                <a:cubicBezTo>
                  <a:pt x="0" y="466253"/>
                  <a:pt x="51303" y="798214"/>
                  <a:pt x="236899" y="896293"/>
                </a:cubicBezTo>
                <a:cubicBezTo>
                  <a:pt x="422495" y="994372"/>
                  <a:pt x="923453" y="953632"/>
                  <a:pt x="1142245" y="905347"/>
                </a:cubicBezTo>
                <a:cubicBezTo>
                  <a:pt x="1361037" y="857062"/>
                  <a:pt x="1499857" y="685046"/>
                  <a:pt x="1549651" y="606582"/>
                </a:cubicBezTo>
                <a:cubicBezTo>
                  <a:pt x="1599445" y="528119"/>
                  <a:pt x="1520227" y="481342"/>
                  <a:pt x="1441010" y="434566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/>
          <p:cNvCxnSpPr>
            <a:stCxn id="33" idx="5"/>
          </p:cNvCxnSpPr>
          <p:nvPr/>
        </p:nvCxnSpPr>
        <p:spPr>
          <a:xfrm flipH="1" flipV="1">
            <a:off x="1419885" y="3016313"/>
            <a:ext cx="325925" cy="1614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90600" y="3581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ε</a:t>
            </a:r>
            <a:endParaRPr lang="en-GB" sz="2800" dirty="0"/>
          </a:p>
        </p:txBody>
      </p:sp>
      <p:sp>
        <p:nvSpPr>
          <p:cNvPr id="47" name="Oval 46"/>
          <p:cNvSpPr/>
          <p:nvPr/>
        </p:nvSpPr>
        <p:spPr>
          <a:xfrm>
            <a:off x="4419600" y="20574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/>
          <p:cNvSpPr txBox="1"/>
          <p:nvPr/>
        </p:nvSpPr>
        <p:spPr>
          <a:xfrm>
            <a:off x="4724400" y="22860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2</a:t>
            </a:r>
            <a:endParaRPr lang="en-GB" sz="3600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3581400" y="2590800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886200" y="2067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t</a:t>
            </a:r>
            <a:endParaRPr lang="en-GB" sz="2800" dirty="0"/>
          </a:p>
        </p:txBody>
      </p:sp>
      <p:sp>
        <p:nvSpPr>
          <p:cNvPr id="51" name="Oval 50"/>
          <p:cNvSpPr/>
          <p:nvPr/>
        </p:nvSpPr>
        <p:spPr>
          <a:xfrm>
            <a:off x="6324600" y="20574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6629400" y="22860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3</a:t>
            </a:r>
            <a:endParaRPr lang="en-GB" sz="3600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5486400" y="2590800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91200" y="2067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x</a:t>
            </a:r>
            <a:endParaRPr lang="en-GB" sz="2800" dirty="0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7391400" y="2580620"/>
            <a:ext cx="6858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467600" y="2057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t</a:t>
            </a:r>
            <a:endParaRPr lang="en-GB" sz="2800" dirty="0"/>
          </a:p>
        </p:txBody>
      </p:sp>
      <p:sp>
        <p:nvSpPr>
          <p:cNvPr id="58" name="TextBox 57"/>
          <p:cNvSpPr txBox="1"/>
          <p:nvPr/>
        </p:nvSpPr>
        <p:spPr>
          <a:xfrm>
            <a:off x="2057400" y="3377625"/>
            <a:ext cx="678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Accepts any file whose extension is .txt</a:t>
            </a:r>
            <a:endParaRPr lang="en-GB" sz="3200" dirty="0"/>
          </a:p>
        </p:txBody>
      </p:sp>
      <p:sp>
        <p:nvSpPr>
          <p:cNvPr id="59" name="TextBox 58"/>
          <p:cNvSpPr txBox="1"/>
          <p:nvPr/>
        </p:nvSpPr>
        <p:spPr>
          <a:xfrm>
            <a:off x="1295400" y="4648200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Wildcard syntax: 			*.txt</a:t>
            </a:r>
          </a:p>
          <a:p>
            <a:r>
              <a:rPr lang="en-GB" sz="3200" dirty="0" smtClean="0"/>
              <a:t>Regular expression syntax: 		.*\.txt</a:t>
            </a:r>
            <a:endParaRPr lang="en-GB" sz="3200" dirty="0"/>
          </a:p>
        </p:txBody>
      </p:sp>
      <p:sp>
        <p:nvSpPr>
          <p:cNvPr id="60" name="Freeform 59"/>
          <p:cNvSpPr/>
          <p:nvPr/>
        </p:nvSpPr>
        <p:spPr>
          <a:xfrm>
            <a:off x="6083929" y="4392439"/>
            <a:ext cx="724277" cy="251989"/>
          </a:xfrm>
          <a:custGeom>
            <a:avLst/>
            <a:gdLst>
              <a:gd name="connsiteX0" fmla="*/ 0 w 724277"/>
              <a:gd name="connsiteY0" fmla="*/ 98080 h 251989"/>
              <a:gd name="connsiteX1" fmla="*/ 380245 w 724277"/>
              <a:gd name="connsiteY1" fmla="*/ 25652 h 251989"/>
              <a:gd name="connsiteX2" fmla="*/ 724277 w 724277"/>
              <a:gd name="connsiteY2" fmla="*/ 251989 h 25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277" h="251989">
                <a:moveTo>
                  <a:pt x="0" y="98080"/>
                </a:moveTo>
                <a:cubicBezTo>
                  <a:pt x="129766" y="49040"/>
                  <a:pt x="259532" y="0"/>
                  <a:pt x="380245" y="25652"/>
                </a:cubicBezTo>
                <a:cubicBezTo>
                  <a:pt x="500958" y="51304"/>
                  <a:pt x="612617" y="151646"/>
                  <a:pt x="724277" y="251989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" name="Straight Arrow Connector 61"/>
          <p:cNvCxnSpPr>
            <a:stCxn id="60" idx="2"/>
          </p:cNvCxnSpPr>
          <p:nvPr/>
        </p:nvCxnSpPr>
        <p:spPr>
          <a:xfrm>
            <a:off x="6808206" y="4644428"/>
            <a:ext cx="125994" cy="1561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733800" y="4343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Any amount of anything</a:t>
            </a:r>
            <a:endParaRPr lang="en-GB" dirty="0"/>
          </a:p>
        </p:txBody>
      </p:sp>
      <p:sp>
        <p:nvSpPr>
          <p:cNvPr id="64" name="Freeform 63"/>
          <p:cNvSpPr/>
          <p:nvPr/>
        </p:nvSpPr>
        <p:spPr>
          <a:xfrm>
            <a:off x="5893806" y="5812325"/>
            <a:ext cx="651849" cy="212756"/>
          </a:xfrm>
          <a:custGeom>
            <a:avLst/>
            <a:gdLst>
              <a:gd name="connsiteX0" fmla="*/ 0 w 651849"/>
              <a:gd name="connsiteY0" fmla="*/ 27160 h 212756"/>
              <a:gd name="connsiteX1" fmla="*/ 144855 w 651849"/>
              <a:gd name="connsiteY1" fmla="*/ 208229 h 212756"/>
              <a:gd name="connsiteX2" fmla="*/ 651849 w 651849"/>
              <a:gd name="connsiteY2" fmla="*/ 0 h 21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849" h="212756">
                <a:moveTo>
                  <a:pt x="0" y="27160"/>
                </a:moveTo>
                <a:cubicBezTo>
                  <a:pt x="18107" y="119958"/>
                  <a:pt x="36214" y="212756"/>
                  <a:pt x="144855" y="208229"/>
                </a:cubicBezTo>
                <a:cubicBezTo>
                  <a:pt x="253497" y="203702"/>
                  <a:pt x="452673" y="101851"/>
                  <a:pt x="651849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6" name="Straight Arrow Connector 65"/>
          <p:cNvCxnSpPr>
            <a:stCxn id="64" idx="2"/>
          </p:cNvCxnSpPr>
          <p:nvPr/>
        </p:nvCxnSpPr>
        <p:spPr>
          <a:xfrm flipV="1">
            <a:off x="6545655" y="5562600"/>
            <a:ext cx="388545" cy="249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495800" y="56388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Any one thing</a:t>
            </a:r>
            <a:endParaRPr lang="en-GB" dirty="0"/>
          </a:p>
        </p:txBody>
      </p:sp>
      <p:sp>
        <p:nvSpPr>
          <p:cNvPr id="68" name="TextBox 67"/>
          <p:cNvSpPr txBox="1"/>
          <p:nvPr/>
        </p:nvSpPr>
        <p:spPr>
          <a:xfrm>
            <a:off x="7543800" y="5678269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Any amount of the previous</a:t>
            </a:r>
            <a:endParaRPr lang="en-GB" dirty="0"/>
          </a:p>
        </p:txBody>
      </p:sp>
      <p:sp>
        <p:nvSpPr>
          <p:cNvPr id="69" name="Freeform 68"/>
          <p:cNvSpPr/>
          <p:nvPr/>
        </p:nvSpPr>
        <p:spPr>
          <a:xfrm>
            <a:off x="7233719" y="5893806"/>
            <a:ext cx="353085" cy="274622"/>
          </a:xfrm>
          <a:custGeom>
            <a:avLst/>
            <a:gdLst>
              <a:gd name="connsiteX0" fmla="*/ 353085 w 353085"/>
              <a:gd name="connsiteY0" fmla="*/ 235390 h 274622"/>
              <a:gd name="connsiteX1" fmla="*/ 172016 w 353085"/>
              <a:gd name="connsiteY1" fmla="*/ 235390 h 274622"/>
              <a:gd name="connsiteX2" fmla="*/ 0 w 353085"/>
              <a:gd name="connsiteY2" fmla="*/ 0 h 27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3085" h="274622">
                <a:moveTo>
                  <a:pt x="353085" y="235390"/>
                </a:moveTo>
                <a:cubicBezTo>
                  <a:pt x="291974" y="255006"/>
                  <a:pt x="230863" y="274622"/>
                  <a:pt x="172016" y="235390"/>
                </a:cubicBezTo>
                <a:cubicBezTo>
                  <a:pt x="113169" y="196158"/>
                  <a:pt x="56584" y="98079"/>
                  <a:pt x="0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" name="Straight Arrow Connector 70"/>
          <p:cNvCxnSpPr>
            <a:stCxn id="69" idx="2"/>
          </p:cNvCxnSpPr>
          <p:nvPr/>
        </p:nvCxnSpPr>
        <p:spPr>
          <a:xfrm flipH="1" flipV="1">
            <a:off x="7086600" y="5486400"/>
            <a:ext cx="147119" cy="4074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 animBg="1"/>
      <p:bldP spid="63" grpId="0"/>
      <p:bldP spid="64" grpId="0" animBg="1"/>
      <p:bldP spid="67" grpId="0"/>
      <p:bldP spid="68" grpId="0"/>
      <p:bldP spid="6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 to </a:t>
            </a:r>
            <a:r>
              <a:rPr lang="fr-FR" dirty="0" err="1" smtClean="0"/>
              <a:t>regular</a:t>
            </a:r>
            <a:r>
              <a:rPr lang="fr-FR" dirty="0" smtClean="0"/>
              <a:t> expression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8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to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construct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regular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expressions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YWLh0aC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010" y="2753458"/>
            <a:ext cx="4644390" cy="349494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0" y="10668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A common </a:t>
            </a:r>
            <a:r>
              <a:rPr lang="en-GB" sz="3200" b="1" u="sng" dirty="0" smtClean="0"/>
              <a:t>mistake</a:t>
            </a:r>
            <a:r>
              <a:rPr lang="en-GB" sz="3200" dirty="0" smtClean="0"/>
              <a:t> is to use wildcard symbols ‘just the same’ for regular expressions. But they don’t do the same thing! Think of them as totally </a:t>
            </a:r>
            <a:r>
              <a:rPr lang="en-GB" sz="3200" dirty="0" smtClean="0">
                <a:solidFill>
                  <a:srgbClr val="FF0000"/>
                </a:solidFill>
              </a:rPr>
              <a:t>different</a:t>
            </a:r>
            <a:r>
              <a:rPr lang="en-GB" sz="3200" dirty="0" smtClean="0"/>
              <a:t>!</a:t>
            </a:r>
            <a:endParaRPr lang="en-GB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A crash intro to </a:t>
            </a:r>
            <a:r>
              <a:rPr lang="fr-FR" dirty="0" err="1" smtClean="0"/>
              <a:t>regular</a:t>
            </a:r>
            <a:r>
              <a:rPr lang="fr-FR" dirty="0" smtClean="0"/>
              <a:t> expression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9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to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construct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regular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expressions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11430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Accepts any file like </a:t>
            </a:r>
            <a:r>
              <a:rPr lang="en-GB" sz="3200" dirty="0" err="1" smtClean="0"/>
              <a:t>woootwooot</a:t>
            </a:r>
            <a:endParaRPr lang="en-GB" sz="3200" dirty="0"/>
          </a:p>
        </p:txBody>
      </p:sp>
      <p:sp>
        <p:nvSpPr>
          <p:cNvPr id="11" name="Right Brace 10"/>
          <p:cNvSpPr/>
          <p:nvPr/>
        </p:nvSpPr>
        <p:spPr>
          <a:xfrm rot="5400000">
            <a:off x="5334000" y="1371600"/>
            <a:ext cx="304800" cy="6096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Brace 11"/>
          <p:cNvSpPr/>
          <p:nvPr/>
        </p:nvSpPr>
        <p:spPr>
          <a:xfrm rot="5400000">
            <a:off x="6400800" y="1371600"/>
            <a:ext cx="304800" cy="6096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5029200" y="1752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 smtClean="0"/>
              <a:t>Any</a:t>
            </a:r>
            <a:r>
              <a:rPr lang="en-GB" sz="2400" dirty="0" smtClean="0"/>
              <a:t> number of </a:t>
            </a:r>
            <a:r>
              <a:rPr lang="en-GB" sz="2400" b="1" i="1" dirty="0" smtClean="0"/>
              <a:t>o</a:t>
            </a:r>
            <a:endParaRPr lang="en-GB" sz="2400" b="1" i="1" dirty="0"/>
          </a:p>
        </p:txBody>
      </p:sp>
      <p:sp>
        <p:nvSpPr>
          <p:cNvPr id="14" name="Oval 13"/>
          <p:cNvSpPr/>
          <p:nvPr/>
        </p:nvSpPr>
        <p:spPr>
          <a:xfrm>
            <a:off x="304800" y="22060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609600" y="2434628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0</a:t>
            </a:r>
            <a:endParaRPr lang="en-GB" sz="3600" dirty="0"/>
          </a:p>
        </p:txBody>
      </p:sp>
      <p:sp>
        <p:nvSpPr>
          <p:cNvPr id="16" name="Oval 15"/>
          <p:cNvSpPr/>
          <p:nvPr/>
        </p:nvSpPr>
        <p:spPr>
          <a:xfrm>
            <a:off x="2209800" y="22060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514600" y="2434628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1</a:t>
            </a:r>
            <a:endParaRPr lang="en-GB" sz="3600" dirty="0"/>
          </a:p>
        </p:txBody>
      </p:sp>
      <p:cxnSp>
        <p:nvCxnSpPr>
          <p:cNvPr id="18" name="Straight Arrow Connector 17"/>
          <p:cNvCxnSpPr>
            <a:stCxn id="15" idx="3"/>
          </p:cNvCxnSpPr>
          <p:nvPr/>
        </p:nvCxnSpPr>
        <p:spPr>
          <a:xfrm flipV="1">
            <a:off x="1371600" y="2739428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24000" y="22860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w</a:t>
            </a:r>
            <a:endParaRPr lang="en-GB" sz="2800" dirty="0"/>
          </a:p>
        </p:txBody>
      </p:sp>
      <p:sp>
        <p:nvSpPr>
          <p:cNvPr id="20" name="Oval 19"/>
          <p:cNvSpPr/>
          <p:nvPr/>
        </p:nvSpPr>
        <p:spPr>
          <a:xfrm>
            <a:off x="7772400" y="2286000"/>
            <a:ext cx="1066800" cy="1066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8077200" y="25146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4</a:t>
            </a:r>
            <a:endParaRPr lang="en-GB" sz="3600" dirty="0"/>
          </a:p>
        </p:txBody>
      </p:sp>
      <p:sp>
        <p:nvSpPr>
          <p:cNvPr id="22" name="Freeform 21"/>
          <p:cNvSpPr/>
          <p:nvPr/>
        </p:nvSpPr>
        <p:spPr>
          <a:xfrm>
            <a:off x="1828800" y="2968028"/>
            <a:ext cx="1599445" cy="994372"/>
          </a:xfrm>
          <a:custGeom>
            <a:avLst/>
            <a:gdLst>
              <a:gd name="connsiteX0" fmla="*/ 408915 w 1599445"/>
              <a:gd name="connsiteY0" fmla="*/ 0 h 994372"/>
              <a:gd name="connsiteX1" fmla="*/ 28669 w 1599445"/>
              <a:gd name="connsiteY1" fmla="*/ 316871 h 994372"/>
              <a:gd name="connsiteX2" fmla="*/ 236899 w 1599445"/>
              <a:gd name="connsiteY2" fmla="*/ 896293 h 994372"/>
              <a:gd name="connsiteX3" fmla="*/ 1142245 w 1599445"/>
              <a:gd name="connsiteY3" fmla="*/ 905347 h 994372"/>
              <a:gd name="connsiteX4" fmla="*/ 1549651 w 1599445"/>
              <a:gd name="connsiteY4" fmla="*/ 606582 h 994372"/>
              <a:gd name="connsiteX5" fmla="*/ 1441010 w 1599445"/>
              <a:gd name="connsiteY5" fmla="*/ 434566 h 9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9445" h="994372">
                <a:moveTo>
                  <a:pt x="408915" y="0"/>
                </a:moveTo>
                <a:cubicBezTo>
                  <a:pt x="233126" y="83744"/>
                  <a:pt x="57338" y="167489"/>
                  <a:pt x="28669" y="316871"/>
                </a:cubicBezTo>
                <a:cubicBezTo>
                  <a:pt x="0" y="466253"/>
                  <a:pt x="51303" y="798214"/>
                  <a:pt x="236899" y="896293"/>
                </a:cubicBezTo>
                <a:cubicBezTo>
                  <a:pt x="422495" y="994372"/>
                  <a:pt x="923453" y="953632"/>
                  <a:pt x="1142245" y="905347"/>
                </a:cubicBezTo>
                <a:cubicBezTo>
                  <a:pt x="1361037" y="857062"/>
                  <a:pt x="1499857" y="685046"/>
                  <a:pt x="1549651" y="606582"/>
                </a:cubicBezTo>
                <a:cubicBezTo>
                  <a:pt x="1599445" y="528119"/>
                  <a:pt x="1520227" y="481342"/>
                  <a:pt x="1441010" y="434566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/>
          <p:cNvCxnSpPr>
            <a:stCxn id="22" idx="5"/>
          </p:cNvCxnSpPr>
          <p:nvPr/>
        </p:nvCxnSpPr>
        <p:spPr>
          <a:xfrm flipH="1" flipV="1">
            <a:off x="2943885" y="3241141"/>
            <a:ext cx="325925" cy="1614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114800" y="22822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4419600" y="2510828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2</a:t>
            </a:r>
            <a:endParaRPr lang="en-GB" sz="3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276600" y="2815628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38400" y="34391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</a:t>
            </a:r>
            <a:endParaRPr lang="en-GB" sz="2800" dirty="0"/>
          </a:p>
        </p:txBody>
      </p:sp>
      <p:sp>
        <p:nvSpPr>
          <p:cNvPr id="28" name="Oval 27"/>
          <p:cNvSpPr/>
          <p:nvPr/>
        </p:nvSpPr>
        <p:spPr>
          <a:xfrm>
            <a:off x="6019800" y="22822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6324600" y="2510828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3</a:t>
            </a:r>
            <a:endParaRPr lang="en-GB" sz="3600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181600" y="2815628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486400" y="2292408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w</a:t>
            </a:r>
            <a:endParaRPr lang="en-GB" sz="2800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7086600" y="2805448"/>
            <a:ext cx="6858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162800" y="228222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t</a:t>
            </a:r>
            <a:endParaRPr lang="en-GB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3352800" y="23622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t</a:t>
            </a:r>
            <a:endParaRPr lang="en-GB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381000" y="4038600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Wildcard syntax: 		none?</a:t>
            </a:r>
          </a:p>
          <a:p>
            <a:r>
              <a:rPr lang="en-GB" sz="3200" dirty="0" smtClean="0"/>
              <a:t>Regular expression syntax: 	</a:t>
            </a:r>
            <a:r>
              <a:rPr lang="en-GB" sz="3200" dirty="0" err="1" smtClean="0"/>
              <a:t>wo</a:t>
            </a:r>
            <a:r>
              <a:rPr lang="en-GB" sz="3200" dirty="0" smtClean="0"/>
              <a:t>*two*t</a:t>
            </a:r>
            <a:endParaRPr lang="en-GB" sz="3200" dirty="0"/>
          </a:p>
        </p:txBody>
      </p:sp>
      <p:sp>
        <p:nvSpPr>
          <p:cNvPr id="47" name="Freeform 46"/>
          <p:cNvSpPr/>
          <p:nvPr/>
        </p:nvSpPr>
        <p:spPr>
          <a:xfrm>
            <a:off x="5638800" y="2971800"/>
            <a:ext cx="1599445" cy="994372"/>
          </a:xfrm>
          <a:custGeom>
            <a:avLst/>
            <a:gdLst>
              <a:gd name="connsiteX0" fmla="*/ 408915 w 1599445"/>
              <a:gd name="connsiteY0" fmla="*/ 0 h 994372"/>
              <a:gd name="connsiteX1" fmla="*/ 28669 w 1599445"/>
              <a:gd name="connsiteY1" fmla="*/ 316871 h 994372"/>
              <a:gd name="connsiteX2" fmla="*/ 236899 w 1599445"/>
              <a:gd name="connsiteY2" fmla="*/ 896293 h 994372"/>
              <a:gd name="connsiteX3" fmla="*/ 1142245 w 1599445"/>
              <a:gd name="connsiteY3" fmla="*/ 905347 h 994372"/>
              <a:gd name="connsiteX4" fmla="*/ 1549651 w 1599445"/>
              <a:gd name="connsiteY4" fmla="*/ 606582 h 994372"/>
              <a:gd name="connsiteX5" fmla="*/ 1441010 w 1599445"/>
              <a:gd name="connsiteY5" fmla="*/ 434566 h 9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9445" h="994372">
                <a:moveTo>
                  <a:pt x="408915" y="0"/>
                </a:moveTo>
                <a:cubicBezTo>
                  <a:pt x="233126" y="83744"/>
                  <a:pt x="57338" y="167489"/>
                  <a:pt x="28669" y="316871"/>
                </a:cubicBezTo>
                <a:cubicBezTo>
                  <a:pt x="0" y="466253"/>
                  <a:pt x="51303" y="798214"/>
                  <a:pt x="236899" y="896293"/>
                </a:cubicBezTo>
                <a:cubicBezTo>
                  <a:pt x="422495" y="994372"/>
                  <a:pt x="923453" y="953632"/>
                  <a:pt x="1142245" y="905347"/>
                </a:cubicBezTo>
                <a:cubicBezTo>
                  <a:pt x="1361037" y="857062"/>
                  <a:pt x="1499857" y="685046"/>
                  <a:pt x="1549651" y="606582"/>
                </a:cubicBezTo>
                <a:cubicBezTo>
                  <a:pt x="1599445" y="528119"/>
                  <a:pt x="1520227" y="481342"/>
                  <a:pt x="1441010" y="434566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Straight Arrow Connector 47"/>
          <p:cNvCxnSpPr>
            <a:stCxn id="47" idx="5"/>
          </p:cNvCxnSpPr>
          <p:nvPr/>
        </p:nvCxnSpPr>
        <p:spPr>
          <a:xfrm flipH="1" flipV="1">
            <a:off x="6753885" y="3244913"/>
            <a:ext cx="325925" cy="1614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48400" y="3442952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19" grpId="0"/>
      <p:bldP spid="20" grpId="0" animBg="1"/>
      <p:bldP spid="21" grpId="0"/>
      <p:bldP spid="22" grpId="0" animBg="1"/>
      <p:bldP spid="24" grpId="0" animBg="1"/>
      <p:bldP spid="25" grpId="0"/>
      <p:bldP spid="27" grpId="0"/>
      <p:bldP spid="28" grpId="0" animBg="1"/>
      <p:bldP spid="29" grpId="0"/>
      <p:bldP spid="31" grpId="0"/>
      <p:bldP spid="33" grpId="0"/>
      <p:bldP spid="34" grpId="0"/>
      <p:bldP spid="51" grpId="0"/>
      <p:bldP spid="47" grpId="0" animBg="1"/>
      <p:bldP spid="4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5816</TotalTime>
  <Words>1039</Words>
  <Application>Microsoft Office PowerPoint</Application>
  <PresentationFormat>On-screen Show (4:3)</PresentationFormat>
  <Paragraphs>293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Aqualonne</dc:creator>
  <cp:lastModifiedBy>Aqualonne</cp:lastModifiedBy>
  <cp:revision>1447</cp:revision>
  <dcterms:created xsi:type="dcterms:W3CDTF">2006-08-16T00:00:00Z</dcterms:created>
  <dcterms:modified xsi:type="dcterms:W3CDTF">2016-11-10T17:07:14Z</dcterms:modified>
</cp:coreProperties>
</file>